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notesSlides/notesSlide29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18.xml" ContentType="application/vnd.openxmlformats-officedocument.presentationml.notesSlide+xml"/>
  <Override PartName="/ppt/notesSlides/notesSlide27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notesSlides/notesSlide25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6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34"/>
  </p:notesMasterIdLst>
  <p:sldIdLst>
    <p:sldId id="256" r:id="rId2"/>
    <p:sldId id="257" r:id="rId3"/>
    <p:sldId id="289" r:id="rId4"/>
    <p:sldId id="258" r:id="rId5"/>
    <p:sldId id="259" r:id="rId6"/>
    <p:sldId id="290" r:id="rId7"/>
    <p:sldId id="291" r:id="rId8"/>
    <p:sldId id="263" r:id="rId9"/>
    <p:sldId id="264" r:id="rId10"/>
    <p:sldId id="293" r:id="rId11"/>
    <p:sldId id="292" r:id="rId12"/>
    <p:sldId id="267" r:id="rId13"/>
    <p:sldId id="268" r:id="rId14"/>
    <p:sldId id="270" r:id="rId15"/>
    <p:sldId id="287" r:id="rId16"/>
    <p:sldId id="275" r:id="rId17"/>
    <p:sldId id="273" r:id="rId18"/>
    <p:sldId id="288" r:id="rId19"/>
    <p:sldId id="272" r:id="rId20"/>
    <p:sldId id="278" r:id="rId21"/>
    <p:sldId id="279" r:id="rId22"/>
    <p:sldId id="282" r:id="rId23"/>
    <p:sldId id="283" r:id="rId24"/>
    <p:sldId id="284" r:id="rId25"/>
    <p:sldId id="281" r:id="rId26"/>
    <p:sldId id="280" r:id="rId27"/>
    <p:sldId id="285" r:id="rId28"/>
    <p:sldId id="286" r:id="rId29"/>
    <p:sldId id="260" r:id="rId30"/>
    <p:sldId id="277" r:id="rId31"/>
    <p:sldId id="276" r:id="rId32"/>
    <p:sldId id="274" r:id="rId33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 autoAdjust="0"/>
    <p:restoredTop sz="73768" autoAdjust="0"/>
  </p:normalViewPr>
  <p:slideViewPr>
    <p:cSldViewPr>
      <p:cViewPr varScale="1">
        <p:scale>
          <a:sx n="65" d="100"/>
          <a:sy n="65" d="100"/>
        </p:scale>
        <p:origin x="-2082" y="-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A\Desktop\Projet_S7\Mel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fr-FR"/>
  <c:chart>
    <c:title>
      <c:tx>
        <c:rich>
          <a:bodyPr/>
          <a:lstStyle/>
          <a:p>
            <a:pPr>
              <a:defRPr/>
            </a:pPr>
            <a:r>
              <a:rPr lang="en-US" noProof="0" dirty="0" smtClean="0"/>
              <a:t>Mel’s scale</a:t>
            </a:r>
            <a:endParaRPr lang="en-US" noProof="0" dirty="0"/>
          </a:p>
        </c:rich>
      </c:tx>
      <c:layout/>
    </c:title>
    <c:plotArea>
      <c:layout/>
      <c:scatterChart>
        <c:scatterStyle val="smoothMarker"/>
        <c:ser>
          <c:idx val="0"/>
          <c:order val="0"/>
          <c:tx>
            <c:v>Mel</c:v>
          </c:tx>
          <c:marker>
            <c:symbol val="none"/>
          </c:marker>
          <c:xVal>
            <c:numRef>
              <c:f>Sheet1!$C$3:$C$21</c:f>
              <c:numCache>
                <c:formatCode>General</c:formatCode>
                <c:ptCount val="19"/>
                <c:pt idx="0">
                  <c:v>275.63444261343028</c:v>
                </c:pt>
                <c:pt idx="1">
                  <c:v>506.95998871988297</c:v>
                </c:pt>
                <c:pt idx="2">
                  <c:v>706.26879694329307</c:v>
                </c:pt>
                <c:pt idx="3">
                  <c:v>881.35550350138089</c:v>
                </c:pt>
                <c:pt idx="4">
                  <c:v>1037.474705418663</c:v>
                </c:pt>
                <c:pt idx="5">
                  <c:v>1178.3372412585052</c:v>
                </c:pt>
                <c:pt idx="6">
                  <c:v>1306.6613382340386</c:v>
                </c:pt>
                <c:pt idx="7">
                  <c:v>1424.4978285279099</c:v>
                </c:pt>
                <c:pt idx="8">
                  <c:v>1533.4322000810737</c:v>
                </c:pt>
                <c:pt idx="9">
                  <c:v>1634.7155359182561</c:v>
                </c:pt>
                <c:pt idx="10">
                  <c:v>1729.3524100563184</c:v>
                </c:pt>
                <c:pt idx="11">
                  <c:v>1818.1616770141868</c:v>
                </c:pt>
                <c:pt idx="12">
                  <c:v>1901.8196060610965</c:v>
                </c:pt>
                <c:pt idx="13">
                  <c:v>1980.8911770522955</c:v>
                </c:pt>
                <c:pt idx="14">
                  <c:v>2055.853234733539</c:v>
                </c:pt>
                <c:pt idx="15">
                  <c:v>2127.1119179033617</c:v>
                </c:pt>
                <c:pt idx="16">
                  <c:v>2195.0159824051429</c:v>
                </c:pt>
                <c:pt idx="17">
                  <c:v>2259.8671267551122</c:v>
                </c:pt>
                <c:pt idx="18">
                  <c:v>2321.9280948873625</c:v>
                </c:pt>
              </c:numCache>
            </c:numRef>
          </c:xVal>
          <c:yVal>
            <c:numRef>
              <c:f>Sheet1!$B$3:$B$21</c:f>
              <c:numCache>
                <c:formatCode>General</c:formatCode>
                <c:ptCount val="19"/>
                <c:pt idx="0">
                  <c:v>210.52631578947367</c:v>
                </c:pt>
                <c:pt idx="1">
                  <c:v>421.05263157894734</c:v>
                </c:pt>
                <c:pt idx="2">
                  <c:v>631.57894736842354</c:v>
                </c:pt>
                <c:pt idx="3">
                  <c:v>842.10526315789468</c:v>
                </c:pt>
                <c:pt idx="4">
                  <c:v>1052.6315789473679</c:v>
                </c:pt>
                <c:pt idx="5">
                  <c:v>1263.1578947368398</c:v>
                </c:pt>
                <c:pt idx="6">
                  <c:v>1473.6842105263024</c:v>
                </c:pt>
                <c:pt idx="7">
                  <c:v>1684.21052631579</c:v>
                </c:pt>
                <c:pt idx="8">
                  <c:v>1894.7368421052631</c:v>
                </c:pt>
                <c:pt idx="9">
                  <c:v>2105.2631578947371</c:v>
                </c:pt>
                <c:pt idx="10">
                  <c:v>2315.7894736842104</c:v>
                </c:pt>
                <c:pt idx="11">
                  <c:v>2526.3157894736842</c:v>
                </c:pt>
                <c:pt idx="12">
                  <c:v>2736.8421052631579</c:v>
                </c:pt>
                <c:pt idx="13">
                  <c:v>2947.3684210526167</c:v>
                </c:pt>
                <c:pt idx="14">
                  <c:v>3157.8947368421295</c:v>
                </c:pt>
                <c:pt idx="15">
                  <c:v>3368.4210526316028</c:v>
                </c:pt>
                <c:pt idx="16">
                  <c:v>3578.9473684210507</c:v>
                </c:pt>
                <c:pt idx="17">
                  <c:v>3789.4736842105262</c:v>
                </c:pt>
                <c:pt idx="18">
                  <c:v>4000</c:v>
                </c:pt>
              </c:numCache>
            </c:numRef>
          </c:yVal>
          <c:smooth val="1"/>
        </c:ser>
        <c:ser>
          <c:idx val="1"/>
          <c:order val="1"/>
          <c:tx>
            <c:v>lin</c:v>
          </c:tx>
          <c:spPr>
            <a:ln>
              <a:noFill/>
            </a:ln>
          </c:spPr>
          <c:marker>
            <c:symbol val="none"/>
          </c:marker>
          <c:trendline>
            <c:spPr>
              <a:ln w="12700" cap="rnd"/>
            </c:spPr>
            <c:trendlineType val="linear"/>
            <c:forward val="1000"/>
          </c:trendline>
          <c:xVal>
            <c:numRef>
              <c:f>Sheet1!$C$3:$C$6</c:f>
              <c:numCache>
                <c:formatCode>General</c:formatCode>
                <c:ptCount val="4"/>
                <c:pt idx="0">
                  <c:v>275.63444261343028</c:v>
                </c:pt>
                <c:pt idx="1">
                  <c:v>506.95998871988297</c:v>
                </c:pt>
                <c:pt idx="2">
                  <c:v>706.26879694329307</c:v>
                </c:pt>
                <c:pt idx="3">
                  <c:v>881.35550350138089</c:v>
                </c:pt>
              </c:numCache>
            </c:numRef>
          </c:xVal>
          <c:yVal>
            <c:numRef>
              <c:f>Sheet1!$B$3:$B$21</c:f>
              <c:numCache>
                <c:formatCode>General</c:formatCode>
                <c:ptCount val="19"/>
                <c:pt idx="0">
                  <c:v>210.52631578947367</c:v>
                </c:pt>
                <c:pt idx="1">
                  <c:v>421.05263157894734</c:v>
                </c:pt>
                <c:pt idx="2">
                  <c:v>631.57894736842354</c:v>
                </c:pt>
                <c:pt idx="3">
                  <c:v>842.10526315789468</c:v>
                </c:pt>
                <c:pt idx="4">
                  <c:v>1052.6315789473679</c:v>
                </c:pt>
                <c:pt idx="5">
                  <c:v>1263.1578947368398</c:v>
                </c:pt>
                <c:pt idx="6">
                  <c:v>1473.6842105263024</c:v>
                </c:pt>
                <c:pt idx="7">
                  <c:v>1684.21052631579</c:v>
                </c:pt>
                <c:pt idx="8">
                  <c:v>1894.7368421052631</c:v>
                </c:pt>
                <c:pt idx="9">
                  <c:v>2105.2631578947371</c:v>
                </c:pt>
                <c:pt idx="10">
                  <c:v>2315.7894736842104</c:v>
                </c:pt>
                <c:pt idx="11">
                  <c:v>2526.3157894736842</c:v>
                </c:pt>
                <c:pt idx="12">
                  <c:v>2736.8421052631579</c:v>
                </c:pt>
                <c:pt idx="13">
                  <c:v>2947.3684210526167</c:v>
                </c:pt>
                <c:pt idx="14">
                  <c:v>3157.8947368421295</c:v>
                </c:pt>
                <c:pt idx="15">
                  <c:v>3368.4210526316028</c:v>
                </c:pt>
                <c:pt idx="16">
                  <c:v>3578.9473684210507</c:v>
                </c:pt>
                <c:pt idx="17">
                  <c:v>3789.4736842105262</c:v>
                </c:pt>
                <c:pt idx="18">
                  <c:v>4000</c:v>
                </c:pt>
              </c:numCache>
            </c:numRef>
          </c:yVal>
          <c:smooth val="1"/>
        </c:ser>
        <c:axId val="72832512"/>
        <c:axId val="72834432"/>
      </c:scatterChart>
      <c:valAx>
        <c:axId val="72832512"/>
        <c:scaling>
          <c:orientation val="minMax"/>
        </c:scaling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fr-FR" dirty="0"/>
                  <a:t>Output </a:t>
                </a:r>
                <a:r>
                  <a:rPr lang="en-US" noProof="0" dirty="0" smtClean="0"/>
                  <a:t>frequency</a:t>
                </a:r>
                <a:r>
                  <a:rPr lang="fr-FR" dirty="0" smtClean="0"/>
                  <a:t> </a:t>
                </a:r>
                <a:r>
                  <a:rPr lang="fr-FR" dirty="0"/>
                  <a:t>(</a:t>
                </a:r>
                <a:r>
                  <a:rPr lang="fr-FR" dirty="0" smtClean="0"/>
                  <a:t>Mel)</a:t>
                </a:r>
                <a:endParaRPr lang="fr-FR" dirty="0"/>
              </a:p>
            </c:rich>
          </c:tx>
          <c:layout/>
        </c:title>
        <c:numFmt formatCode="General" sourceLinked="1"/>
        <c:tickLblPos val="nextTo"/>
        <c:crossAx val="72834432"/>
        <c:crosses val="autoZero"/>
        <c:crossBetween val="midCat"/>
      </c:valAx>
      <c:valAx>
        <c:axId val="72834432"/>
        <c:scaling>
          <c:orientation val="minMax"/>
        </c:scaling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fr-FR"/>
                  <a:t>Input frequency (Hz)</a:t>
                </a:r>
              </a:p>
            </c:rich>
          </c:tx>
          <c:layout/>
        </c:title>
        <c:numFmt formatCode="General" sourceLinked="1"/>
        <c:tickLblPos val="nextTo"/>
        <c:crossAx val="72832512"/>
        <c:crosses val="autoZero"/>
        <c:crossBetween val="midCat"/>
      </c:valAx>
    </c:plotArea>
    <c:plotVisOnly val="1"/>
  </c:chart>
  <c:externalData r:id="rId1"/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58D340-178C-4486-9D28-94A06075759D}" type="datetimeFigureOut">
              <a:rPr lang="fr-FR" smtClean="0"/>
              <a:pPr/>
              <a:t>25/01/2013</a:t>
            </a:fld>
            <a:endParaRPr lang="fr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769F4E-9586-492C-B8A6-A22159A02A15}" type="slidenum">
              <a:rPr lang="fr-FR" smtClean="0"/>
              <a:pPr/>
              <a:t>‹#›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JP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769F4E-9586-492C-B8A6-A22159A02A15}" type="slidenum">
              <a:rPr lang="fr-FR" smtClean="0"/>
              <a:pPr/>
              <a:t>1</a:t>
            </a:fld>
            <a:endParaRPr lang="fr-FR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M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769F4E-9586-492C-B8A6-A22159A02A15}" type="slidenum">
              <a:rPr lang="fr-FR" smtClean="0"/>
              <a:pPr/>
              <a:t>10</a:t>
            </a:fld>
            <a:endParaRPr lang="fr-FR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JP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769F4E-9586-492C-B8A6-A22159A02A15}" type="slidenum">
              <a:rPr lang="fr-FR" smtClean="0"/>
              <a:pPr/>
              <a:t>11</a:t>
            </a:fld>
            <a:endParaRPr lang="fr-FR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JP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Infographie</a:t>
            </a:r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our case, we have a small vocabulary (about twenty words) based on a single-speaker (considering that during a phase of recording a single person has to speak). That’s why it is not necessary here to use a neural network that is heavier to implement (on a computational point) and it suffices to change the comparison database for each new user.</a:t>
            </a:r>
            <a:endParaRPr lang="fr-FR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769F4E-9586-492C-B8A6-A22159A02A15}" type="slidenum">
              <a:rPr lang="fr-FR" smtClean="0"/>
              <a:pPr/>
              <a:t>12</a:t>
            </a:fld>
            <a:endParaRPr lang="fr-FR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JP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However</a:t>
            </a:r>
            <a:r>
              <a:rPr lang="fr-F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fr-FR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it</a:t>
            </a:r>
            <a:r>
              <a:rPr lang="fr-F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</a:t>
            </a:r>
            <a:r>
              <a:rPr lang="fr-F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not </a:t>
            </a:r>
            <a:r>
              <a:rPr lang="fr-FR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interesting</a:t>
            </a:r>
            <a:r>
              <a:rPr lang="fr-F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fr-FR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</a:t>
            </a:r>
            <a:r>
              <a:rPr lang="fr-F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case to use the </a:t>
            </a:r>
            <a:r>
              <a:rPr lang="fr-FR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hidden</a:t>
            </a:r>
            <a:r>
              <a:rPr lang="fr-F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Markov model, </a:t>
            </a:r>
            <a:r>
              <a:rPr lang="fr-FR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because</a:t>
            </a:r>
            <a:r>
              <a:rPr lang="fr-F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it</a:t>
            </a:r>
            <a:r>
              <a:rPr lang="fr-F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</a:t>
            </a:r>
            <a:r>
              <a:rPr lang="fr-F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too</a:t>
            </a:r>
            <a:r>
              <a:rPr lang="fr-F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complex</a:t>
            </a:r>
            <a:r>
              <a:rPr lang="fr-F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for the </a:t>
            </a:r>
            <a:r>
              <a:rPr lang="fr-FR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small</a:t>
            </a:r>
            <a:r>
              <a:rPr lang="fr-F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vocabulary</a:t>
            </a:r>
            <a:r>
              <a:rPr lang="fr-F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</a:t>
            </a:r>
            <a:r>
              <a:rPr lang="fr-F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are </a:t>
            </a:r>
            <a:r>
              <a:rPr lang="fr-FR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using</a:t>
            </a:r>
            <a:r>
              <a:rPr lang="fr-F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So </a:t>
            </a:r>
            <a:r>
              <a:rPr lang="fr-FR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it</a:t>
            </a:r>
            <a:r>
              <a:rPr lang="fr-F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</a:t>
            </a:r>
            <a:r>
              <a:rPr lang="fr-F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sufficient</a:t>
            </a:r>
            <a:r>
              <a:rPr lang="fr-F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for us to use the </a:t>
            </a:r>
            <a:r>
              <a:rPr lang="fr-FR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Dynamic</a:t>
            </a:r>
            <a:r>
              <a:rPr lang="fr-F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Time </a:t>
            </a:r>
            <a:r>
              <a:rPr lang="fr-FR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Warping</a:t>
            </a:r>
            <a:r>
              <a:rPr lang="fr-F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which</a:t>
            </a:r>
            <a:r>
              <a:rPr lang="fr-F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</a:t>
            </a:r>
            <a:r>
              <a:rPr lang="fr-F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 simplification of the </a:t>
            </a:r>
            <a:r>
              <a:rPr lang="fr-FR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hidden</a:t>
            </a:r>
            <a:r>
              <a:rPr lang="fr-F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Markov model.</a:t>
            </a: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769F4E-9586-492C-B8A6-A22159A02A15}" type="slidenum">
              <a:rPr lang="fr-FR" smtClean="0"/>
              <a:pPr/>
              <a:t>13</a:t>
            </a:fld>
            <a:endParaRPr lang="fr-FR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JD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769F4E-9586-492C-B8A6-A22159A02A15}" type="slidenum">
              <a:rPr lang="fr-FR" smtClean="0"/>
              <a:pPr/>
              <a:t>14</a:t>
            </a:fld>
            <a:endParaRPr lang="fr-FR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JD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769F4E-9586-492C-B8A6-A22159A02A15}" type="slidenum">
              <a:rPr lang="fr-FR" smtClean="0"/>
              <a:pPr/>
              <a:t>15</a:t>
            </a:fld>
            <a:endParaRPr lang="fr-FR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JD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difference between /a/ and /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wa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 from “bas” and “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droite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” </a:t>
            </a:r>
          </a:p>
          <a:p>
            <a:r>
              <a:rPr lang="fr-FR" dirty="0" err="1" smtClean="0"/>
              <a:t>Mahalanobis</a:t>
            </a:r>
            <a:r>
              <a:rPr lang="fr-FR" baseline="0" dirty="0" smtClean="0"/>
              <a:t> distance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769F4E-9586-492C-B8A6-A22159A02A15}" type="slidenum">
              <a:rPr lang="fr-FR" smtClean="0"/>
              <a:pPr/>
              <a:t>16</a:t>
            </a:fld>
            <a:endParaRPr lang="fr-FR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M</a:t>
            </a:r>
          </a:p>
          <a:p>
            <a:r>
              <a:rPr lang="fr-FR" dirty="0" smtClean="0"/>
              <a:t>By </a:t>
            </a:r>
            <a:r>
              <a:rPr lang="fr-FR" dirty="0" err="1" smtClean="0"/>
              <a:t>modifying</a:t>
            </a:r>
            <a:endParaRPr lang="fr-FR" dirty="0" smtClean="0"/>
          </a:p>
          <a:p>
            <a:r>
              <a:rPr lang="fr-FR" dirty="0" err="1" smtClean="0"/>
              <a:t>Begining</a:t>
            </a:r>
            <a:r>
              <a:rPr lang="fr-FR" dirty="0" smtClean="0"/>
              <a:t>: </a:t>
            </a:r>
            <a:r>
              <a:rPr lang="fr-FR" dirty="0" err="1" smtClean="0"/>
              <a:t>difference</a:t>
            </a:r>
            <a:r>
              <a:rPr lang="fr-FR" dirty="0" smtClean="0"/>
              <a:t> of </a:t>
            </a:r>
            <a:r>
              <a:rPr lang="fr-FR" dirty="0" err="1" smtClean="0"/>
              <a:t>energy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769F4E-9586-492C-B8A6-A22159A02A15}" type="slidenum">
              <a:rPr lang="fr-FR" smtClean="0"/>
              <a:pPr/>
              <a:t>17</a:t>
            </a:fld>
            <a:endParaRPr lang="fr-FR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M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769F4E-9586-492C-B8A6-A22159A02A15}" type="slidenum">
              <a:rPr lang="fr-FR" smtClean="0"/>
              <a:pPr/>
              <a:t>19</a:t>
            </a:fld>
            <a:endParaRPr lang="fr-FR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JD</a:t>
            </a:r>
          </a:p>
          <a:p>
            <a:r>
              <a:rPr lang="fr-FR" dirty="0" smtClean="0"/>
              <a:t>C++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769F4E-9586-492C-B8A6-A22159A02A15}" type="slidenum">
              <a:rPr lang="fr-FR" smtClean="0"/>
              <a:pPr/>
              <a:t>20</a:t>
            </a:fld>
            <a:endParaRPr lang="fr-FR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JP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769F4E-9586-492C-B8A6-A22159A02A15}" type="slidenum">
              <a:rPr lang="fr-FR" smtClean="0"/>
              <a:pPr/>
              <a:t>2</a:t>
            </a:fld>
            <a:endParaRPr lang="fr-FR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JD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769F4E-9586-492C-B8A6-A22159A02A15}" type="slidenum">
              <a:rPr lang="fr-FR" smtClean="0"/>
              <a:pPr/>
              <a:t>21</a:t>
            </a:fld>
            <a:endParaRPr lang="fr-FR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JD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769F4E-9586-492C-B8A6-A22159A02A15}" type="slidenum">
              <a:rPr lang="fr-FR" smtClean="0"/>
              <a:pPr/>
              <a:t>22</a:t>
            </a:fld>
            <a:endParaRPr lang="fr-FR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JP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769F4E-9586-492C-B8A6-A22159A02A15}" type="slidenum">
              <a:rPr lang="fr-FR" smtClean="0"/>
              <a:pPr/>
              <a:t>23</a:t>
            </a:fld>
            <a:endParaRPr lang="fr-FR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JP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769F4E-9586-492C-B8A6-A22159A02A15}" type="slidenum">
              <a:rPr lang="fr-FR" smtClean="0"/>
              <a:pPr/>
              <a:t>24</a:t>
            </a:fld>
            <a:endParaRPr lang="fr-FR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M</a:t>
            </a:r>
          </a:p>
          <a:p>
            <a:r>
              <a:rPr lang="fr-FR" dirty="0" smtClean="0"/>
              <a:t>Multi thread / synchronisation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769F4E-9586-492C-B8A6-A22159A02A15}" type="slidenum">
              <a:rPr lang="fr-FR" smtClean="0"/>
              <a:pPr/>
              <a:t>25</a:t>
            </a:fld>
            <a:endParaRPr lang="fr-FR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M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769F4E-9586-492C-B8A6-A22159A02A15}" type="slidenum">
              <a:rPr lang="fr-FR" smtClean="0"/>
              <a:pPr/>
              <a:t>26</a:t>
            </a:fld>
            <a:endParaRPr lang="fr-FR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M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769F4E-9586-492C-B8A6-A22159A02A15}" type="slidenum">
              <a:rPr lang="fr-FR" smtClean="0"/>
              <a:pPr/>
              <a:t>27</a:t>
            </a:fld>
            <a:endParaRPr lang="fr-FR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M</a:t>
            </a:r>
          </a:p>
          <a:p>
            <a:r>
              <a:rPr lang="fr-FR" dirty="0" smtClean="0"/>
              <a:t>Multi thread / synchronisation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769F4E-9586-492C-B8A6-A22159A02A15}" type="slidenum">
              <a:rPr lang="fr-FR" smtClean="0"/>
              <a:pPr/>
              <a:t>28</a:t>
            </a:fld>
            <a:endParaRPr lang="fr-FR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M</a:t>
            </a:r>
          </a:p>
          <a:p>
            <a:r>
              <a:rPr lang="fr-FR" dirty="0" smtClean="0"/>
              <a:t>Use of </a:t>
            </a:r>
            <a:r>
              <a:rPr lang="fr-FR" dirty="0" err="1" smtClean="0"/>
              <a:t>GitHub</a:t>
            </a:r>
            <a:r>
              <a:rPr lang="fr-FR" dirty="0" smtClean="0"/>
              <a:t> (</a:t>
            </a:r>
            <a:r>
              <a:rPr lang="fr-FR" dirty="0" err="1" smtClean="0"/>
              <a:t>revision</a:t>
            </a:r>
            <a:r>
              <a:rPr lang="fr-FR" baseline="0" dirty="0" smtClean="0"/>
              <a:t> control)</a:t>
            </a:r>
          </a:p>
          <a:p>
            <a:endParaRPr lang="fr-FR" baseline="0" dirty="0" smtClean="0"/>
          </a:p>
          <a:p>
            <a:r>
              <a:rPr lang="fr-FR" baseline="0" dirty="0" err="1" smtClean="0"/>
              <a:t>Random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tree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769F4E-9586-492C-B8A6-A22159A02A15}" type="slidenum">
              <a:rPr lang="fr-FR" smtClean="0"/>
              <a:pPr/>
              <a:t>29</a:t>
            </a:fld>
            <a:endParaRPr lang="fr-FR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M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769F4E-9586-492C-B8A6-A22159A02A15}" type="slidenum">
              <a:rPr lang="fr-FR" smtClean="0"/>
              <a:pPr/>
              <a:t>30</a:t>
            </a:fld>
            <a:endParaRPr lang="fr-FR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JP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769F4E-9586-492C-B8A6-A22159A02A15}" type="slidenum">
              <a:rPr lang="fr-FR" smtClean="0"/>
              <a:pPr/>
              <a:t>3</a:t>
            </a:fld>
            <a:endParaRPr lang="fr-FR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JD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769F4E-9586-492C-B8A6-A22159A02A15}" type="slidenum">
              <a:rPr lang="fr-FR" smtClean="0"/>
              <a:pPr/>
              <a:t>4</a:t>
            </a:fld>
            <a:endParaRPr lang="fr-FR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JP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769F4E-9586-492C-B8A6-A22159A02A15}" type="slidenum">
              <a:rPr lang="fr-FR" smtClean="0"/>
              <a:pPr/>
              <a:t>5</a:t>
            </a:fld>
            <a:endParaRPr lang="fr-FR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JP</a:t>
            </a:r>
          </a:p>
          <a:p>
            <a:r>
              <a:rPr lang="fr-FR" dirty="0" smtClean="0"/>
              <a:t>TNS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769F4E-9586-492C-B8A6-A22159A02A15}" type="slidenum">
              <a:rPr lang="fr-FR" smtClean="0"/>
              <a:pPr/>
              <a:t>6</a:t>
            </a:fld>
            <a:endParaRPr lang="fr-FR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JP</a:t>
            </a:r>
          </a:p>
          <a:p>
            <a:r>
              <a:rPr lang="fr-FR" dirty="0" smtClean="0"/>
              <a:t>TNS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769F4E-9586-492C-B8A6-A22159A02A15}" type="slidenum">
              <a:rPr lang="fr-FR" smtClean="0"/>
              <a:pPr/>
              <a:t>7</a:t>
            </a:fld>
            <a:endParaRPr lang="fr-FR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M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less finely perceived by the human ear</a:t>
            </a:r>
            <a:endParaRPr lang="fr-FR" dirty="0" smtClean="0"/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smtClean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the perception intensity of a stimulus does not linearly increase as a function of its power, but exponentially.</a:t>
            </a:r>
            <a:endParaRPr lang="fr-FR" sz="1200" kern="1200" dirty="0" smtClean="0">
              <a:solidFill>
                <a:srgbClr val="FF0000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more representative of the human hearing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769F4E-9586-492C-B8A6-A22159A02A15}" type="slidenum">
              <a:rPr lang="fr-FR" smtClean="0"/>
              <a:pPr/>
              <a:t>8</a:t>
            </a:fld>
            <a:endParaRPr lang="fr-FR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M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769F4E-9586-492C-B8A6-A22159A02A15}" type="slidenum">
              <a:rPr lang="fr-FR" smtClean="0"/>
              <a:pPr/>
              <a:t>9</a:t>
            </a:fld>
            <a:endParaRPr lang="fr-F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E22D1-9E3B-4EEC-9E1E-AB0B34D40883}" type="datetime1">
              <a:rPr lang="fr-FR" smtClean="0"/>
              <a:pPr/>
              <a:t>25/01/2013</a:t>
            </a:fld>
            <a:endParaRPr lang="fr-FR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Guénon</a:t>
            </a:r>
            <a:endParaRPr lang="fr-FR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02132-0EFC-4140-B7E5-E20918FBBD76}" type="slidenum">
              <a:rPr lang="fr-FR" smtClean="0"/>
              <a:pPr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67C51-3D9A-48F3-B15E-73633CA06EB2}" type="datetime1">
              <a:rPr lang="fr-FR" smtClean="0"/>
              <a:pPr/>
              <a:t>25/01/2013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Guénon</a:t>
            </a:r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02132-0EFC-4140-B7E5-E20918FBBD76}" type="slidenum">
              <a:rPr lang="fr-FR" smtClean="0"/>
              <a:pPr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655434-AD1B-487B-BA7D-93325835C149}" type="datetime1">
              <a:rPr lang="fr-FR" smtClean="0"/>
              <a:pPr/>
              <a:t>25/01/2013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Guénon</a:t>
            </a:r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02132-0EFC-4140-B7E5-E20918FBBD76}" type="slidenum">
              <a:rPr lang="fr-FR" smtClean="0"/>
              <a:pPr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1653A4-DF21-48A8-BD96-675A6C7A2DE4}" type="datetime1">
              <a:rPr lang="fr-FR" smtClean="0"/>
              <a:pPr/>
              <a:t>25/01/2013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Guénon</a:t>
            </a:r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02132-0EFC-4140-B7E5-E20918FBBD76}" type="slidenum">
              <a:rPr lang="fr-FR" smtClean="0"/>
              <a:pPr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95858-B3DA-4EBD-AD7C-5368780FE0A3}" type="datetime1">
              <a:rPr lang="fr-FR" smtClean="0"/>
              <a:pPr/>
              <a:t>25/01/2013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Guénon</a:t>
            </a:r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02132-0EFC-4140-B7E5-E20918FBBD76}" type="slidenum">
              <a:rPr lang="fr-FR" smtClean="0"/>
              <a:pPr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2602632" cy="4101203"/>
          </a:xfrm>
        </p:spPr>
        <p:txBody>
          <a:bodyPr>
            <a:normAutofit/>
          </a:bodyPr>
          <a:lstStyle>
            <a:lvl1pPr>
              <a:buFontTx/>
              <a:buNone/>
              <a:defRPr sz="1800"/>
            </a:lvl1pPr>
            <a:lvl2pPr>
              <a:buNone/>
              <a:defRPr sz="11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marL="571500" indent="-571500">
              <a:buFont typeface="+mj-lt"/>
              <a:buAutoNum type="romanUcPeriod"/>
            </a:pPr>
            <a:endParaRPr lang="en-US" dirty="0" smtClean="0"/>
          </a:p>
          <a:p>
            <a:pPr marL="571500" indent="-571500">
              <a:buFont typeface="+mj-lt"/>
              <a:buAutoNum type="romanUcPeriod"/>
            </a:pP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275856" y="1920085"/>
            <a:ext cx="5410944" cy="4245219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dirty="0" smtClean="0"/>
              <a:t>Click to edit Master text styles</a:t>
            </a:r>
          </a:p>
          <a:p>
            <a:pPr lvl="1" eaLnBrk="1" latinLnBrk="0" hangingPunct="1"/>
            <a:r>
              <a:rPr lang="en-US" dirty="0" smtClean="0"/>
              <a:t>Second level</a:t>
            </a:r>
          </a:p>
          <a:p>
            <a:pPr lvl="2" eaLnBrk="1" latinLnBrk="0" hangingPunct="1"/>
            <a:r>
              <a:rPr lang="en-US" dirty="0" smtClean="0"/>
              <a:t>Third level</a:t>
            </a:r>
          </a:p>
          <a:p>
            <a:pPr lvl="3" eaLnBrk="1" latinLnBrk="0" hangingPunct="1"/>
            <a:r>
              <a:rPr lang="en-US" dirty="0" smtClean="0"/>
              <a:t>Fourth level</a:t>
            </a:r>
          </a:p>
          <a:p>
            <a:pPr lvl="4" eaLnBrk="1" latinLnBrk="0" hangingPunct="1"/>
            <a:r>
              <a:rPr lang="en-US" dirty="0" smtClean="0"/>
              <a:t>Fifth level</a:t>
            </a:r>
            <a:endParaRPr kumimoji="0"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02132-0EFC-4140-B7E5-E20918FBBD76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8" name="Picture 2" descr="http://alumni.polytech.unice.fr/wp-content/uploads/2009/12/logoPolytechNice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24128" y="6191249"/>
            <a:ext cx="2114550" cy="666751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 userDrawn="1"/>
        </p:nvSpPr>
        <p:spPr>
          <a:xfrm>
            <a:off x="179512" y="5934670"/>
            <a:ext cx="27363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Guénon Marie</a:t>
            </a:r>
          </a:p>
          <a:p>
            <a:r>
              <a:rPr lang="fr-FR" dirty="0" smtClean="0"/>
              <a:t>Achard Jean-Paul</a:t>
            </a:r>
          </a:p>
          <a:p>
            <a:r>
              <a:rPr lang="fr-FR" dirty="0" smtClean="0"/>
              <a:t>Favreau Jean-Dominique</a:t>
            </a:r>
            <a:endParaRPr lang="fr-FR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F99BF-E0DF-47C8-BE3B-4CEE879D88AB}" type="datetime1">
              <a:rPr lang="fr-FR" smtClean="0"/>
              <a:pPr/>
              <a:t>25/01/2013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Guénon</a:t>
            </a:r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02132-0EFC-4140-B7E5-E20918FBBD76}" type="slidenum">
              <a:rPr lang="fr-FR" smtClean="0"/>
              <a:pPr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C236D-F663-4935-B0AE-BA737B5531D3}" type="datetime1">
              <a:rPr lang="fr-FR" smtClean="0"/>
              <a:pPr/>
              <a:t>25/01/2013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Guénon</a:t>
            </a:r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02132-0EFC-4140-B7E5-E20918FBBD76}" type="slidenum">
              <a:rPr lang="fr-FR" smtClean="0"/>
              <a:pPr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34D03-397E-468A-948A-EEA84CF3E107}" type="datetime1">
              <a:rPr lang="fr-FR" smtClean="0"/>
              <a:pPr/>
              <a:t>25/01/2013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Guénon</a:t>
            </a:r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02132-0EFC-4140-B7E5-E20918FBBD76}" type="slidenum">
              <a:rPr lang="fr-FR" smtClean="0"/>
              <a:pPr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DC124-969E-453A-9CD4-243B0F968873}" type="datetime1">
              <a:rPr lang="fr-FR" smtClean="0"/>
              <a:pPr/>
              <a:t>25/01/2013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Guénon</a:t>
            </a:r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02132-0EFC-4140-B7E5-E20918FBBD76}" type="slidenum">
              <a:rPr lang="fr-FR" smtClean="0"/>
              <a:pPr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9F38F-900F-4A84-B92B-56F430E125F5}" type="datetime1">
              <a:rPr lang="fr-FR" smtClean="0"/>
              <a:pPr/>
              <a:t>25/01/2013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Guénon</a:t>
            </a:r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fld id="{2DF02132-0EFC-4140-B7E5-E20918FBBD76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354388CE-C0E2-4112-9B20-DB6580EA0AA4}" type="datetime1">
              <a:rPr lang="fr-FR" smtClean="0"/>
              <a:pPr/>
              <a:t>25/01/2013</a:t>
            </a:fld>
            <a:endParaRPr lang="fr-FR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r>
              <a:rPr lang="fr-FR" smtClean="0"/>
              <a:t>Guénon</a:t>
            </a:r>
            <a:endParaRPr lang="fr-FR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2DF02132-0EFC-4140-B7E5-E20918FBBD76}" type="slidenum">
              <a:rPr lang="fr-FR" smtClean="0"/>
              <a:pPr/>
              <a:t>‹#›</a:t>
            </a:fld>
            <a:endParaRPr lang="fr-FR"/>
          </a:p>
        </p:txBody>
      </p:sp>
      <p:grpSp>
        <p:nvGrpSpPr>
          <p:cNvPr id="2" name="Group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 ftr="0" dt="0"/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5.png"/><Relationship Id="rId5" Type="http://schemas.openxmlformats.org/officeDocument/2006/relationships/image" Target="../media/image5.png"/><Relationship Id="rId4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chart" Target="../charts/char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252536" y="2276872"/>
            <a:ext cx="9577064" cy="4984694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60649"/>
            <a:ext cx="9144000" cy="1440160"/>
          </a:xfrm>
        </p:spPr>
        <p:txBody>
          <a:bodyPr/>
          <a:lstStyle/>
          <a:p>
            <a:pPr algn="ctr"/>
            <a:r>
              <a:rPr lang="fr-FR" dirty="0" smtClean="0"/>
              <a:t>Word recognition</a:t>
            </a:r>
            <a:endParaRPr lang="fr-FR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02132-0EFC-4140-B7E5-E20918FBBD76}" type="slidenum">
              <a:rPr lang="fr-FR" smtClean="0"/>
              <a:pPr/>
              <a:t>1</a:t>
            </a:fld>
            <a:endParaRPr lang="fr-FR" dirty="0"/>
          </a:p>
        </p:txBody>
      </p:sp>
      <p:sp>
        <p:nvSpPr>
          <p:cNvPr id="6" name="TextBox 5"/>
          <p:cNvSpPr txBox="1"/>
          <p:nvPr/>
        </p:nvSpPr>
        <p:spPr>
          <a:xfrm>
            <a:off x="179512" y="5934670"/>
            <a:ext cx="26642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Guénon Marie</a:t>
            </a:r>
          </a:p>
          <a:p>
            <a:r>
              <a:rPr lang="fr-FR" dirty="0" smtClean="0"/>
              <a:t>Achard Jean-Paul</a:t>
            </a:r>
          </a:p>
          <a:p>
            <a:r>
              <a:rPr lang="fr-FR" dirty="0" smtClean="0"/>
              <a:t>Favreau Jean-Dominique</a:t>
            </a:r>
            <a:endParaRPr lang="fr-FR" dirty="0"/>
          </a:p>
        </p:txBody>
      </p:sp>
      <p:pic>
        <p:nvPicPr>
          <p:cNvPr id="29698" name="Picture 2" descr="http://alumni.polytech.unice.fr/wp-content/uploads/2009/12/logoPolytechNice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804248" y="5661248"/>
            <a:ext cx="2114550" cy="666751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7236296" y="6488668"/>
            <a:ext cx="1907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</a:rPr>
              <a:t>MAM4 G1</a:t>
            </a:r>
            <a:endParaRPr lang="fr-FR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smtClean="0"/>
              <a:t>Mel’s scale and filter bank</a:t>
            </a:r>
            <a:endParaRPr lang="en-US" dirty="0" smtClean="0"/>
          </a:p>
        </p:txBody>
      </p:sp>
      <p:sp>
        <p:nvSpPr>
          <p:cNvPr id="14" name="Content Placeholder 1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571500" indent="-571500"/>
            <a:r>
              <a:rPr lang="en-US" dirty="0" smtClean="0"/>
              <a:t>I. Sound processing</a:t>
            </a:r>
          </a:p>
          <a:p>
            <a:pPr marL="937260" lvl="1" indent="-571500"/>
            <a:r>
              <a:rPr lang="en-US" sz="1200" dirty="0" smtClean="0"/>
              <a:t>a. From signal to spectrogram</a:t>
            </a:r>
          </a:p>
          <a:p>
            <a:pPr marL="937260" lvl="1" indent="-571500"/>
            <a:r>
              <a:rPr lang="en-US" sz="1200" dirty="0" smtClean="0">
                <a:solidFill>
                  <a:schemeClr val="bg2">
                    <a:lumMod val="50000"/>
                  </a:schemeClr>
                </a:solidFill>
              </a:rPr>
              <a:t>b. Mel’s scale and filter bank</a:t>
            </a:r>
          </a:p>
          <a:p>
            <a:pPr marL="571500" indent="-571500"/>
            <a:r>
              <a:rPr lang="en-US" dirty="0" smtClean="0"/>
              <a:t>II. Comparison</a:t>
            </a:r>
          </a:p>
          <a:p>
            <a:pPr marL="571500" indent="-571500"/>
            <a:r>
              <a:rPr lang="en-US" dirty="0" smtClean="0"/>
              <a:t>III. Human Machine</a:t>
            </a:r>
          </a:p>
          <a:p>
            <a:pPr marL="571500" indent="-571500"/>
            <a:r>
              <a:rPr lang="en-US" dirty="0" smtClean="0"/>
              <a:t>Interface</a:t>
            </a:r>
          </a:p>
          <a:p>
            <a:endParaRPr lang="fr-FR" dirty="0"/>
          </a:p>
        </p:txBody>
      </p:sp>
      <p:sp>
        <p:nvSpPr>
          <p:cNvPr id="15" name="Content Placeholder 1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Example:</a:t>
            </a:r>
            <a:br>
              <a:rPr lang="en-US" dirty="0" smtClean="0"/>
            </a:b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02132-0EFC-4140-B7E5-E20918FBBD76}" type="slidenum">
              <a:rPr lang="fr-FR" smtClean="0"/>
              <a:pPr/>
              <a:t>10</a:t>
            </a:fld>
            <a:endParaRPr lang="fr-FR"/>
          </a:p>
        </p:txBody>
      </p:sp>
      <p:sp>
        <p:nvSpPr>
          <p:cNvPr id="6" name="TextBox 5"/>
          <p:cNvSpPr txBox="1"/>
          <p:nvPr/>
        </p:nvSpPr>
        <p:spPr>
          <a:xfrm>
            <a:off x="179512" y="5934670"/>
            <a:ext cx="27363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Guénon Marie</a:t>
            </a:r>
          </a:p>
          <a:p>
            <a:r>
              <a:rPr lang="fr-FR" dirty="0" smtClean="0"/>
              <a:t>Achard Jean-Paul</a:t>
            </a:r>
          </a:p>
          <a:p>
            <a:r>
              <a:rPr lang="fr-FR" dirty="0" smtClean="0"/>
              <a:t>Favreau Jean-Dominique</a:t>
            </a:r>
            <a:endParaRPr lang="fr-FR" dirty="0"/>
          </a:p>
        </p:txBody>
      </p:sp>
      <p:sp>
        <p:nvSpPr>
          <p:cNvPr id="30725" name="Rectangle 5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sp>
        <p:nvSpPr>
          <p:cNvPr id="30726" name="Rectangle 6"/>
          <p:cNvSpPr>
            <a:spLocks noChangeArrowheads="1"/>
          </p:cNvSpPr>
          <p:nvPr/>
        </p:nvSpPr>
        <p:spPr bwMode="auto">
          <a:xfrm>
            <a:off x="0" y="94297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710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sp>
        <p:nvSpPr>
          <p:cNvPr id="47109" name="Rectangle 5"/>
          <p:cNvSpPr>
            <a:spLocks noChangeArrowheads="1"/>
          </p:cNvSpPr>
          <p:nvPr/>
        </p:nvSpPr>
        <p:spPr bwMode="auto">
          <a:xfrm>
            <a:off x="0" y="7239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7111" name="Rectangle 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sp>
        <p:nvSpPr>
          <p:cNvPr id="47112" name="Rectangle 8"/>
          <p:cNvSpPr>
            <a:spLocks noChangeArrowheads="1"/>
          </p:cNvSpPr>
          <p:nvPr/>
        </p:nvSpPr>
        <p:spPr bwMode="auto">
          <a:xfrm>
            <a:off x="0" y="7239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813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sp>
        <p:nvSpPr>
          <p:cNvPr id="48131" name="Rectangle 3"/>
          <p:cNvSpPr>
            <a:spLocks noChangeArrowheads="1"/>
          </p:cNvSpPr>
          <p:nvPr/>
        </p:nvSpPr>
        <p:spPr bwMode="auto">
          <a:xfrm>
            <a:off x="0" y="82867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707904" y="6309320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MAM4</a:t>
            </a:r>
            <a:endParaRPr lang="fr-FR" dirty="0"/>
          </a:p>
        </p:txBody>
      </p:sp>
      <p:pic>
        <p:nvPicPr>
          <p:cNvPr id="6146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131840" y="2636912"/>
            <a:ext cx="2562225" cy="3409950"/>
          </a:xfrm>
          <a:prstGeom prst="rect">
            <a:avLst/>
          </a:prstGeom>
          <a:noFill/>
        </p:spPr>
      </p:pic>
      <p:pic>
        <p:nvPicPr>
          <p:cNvPr id="6145" name="Picture 17"/>
          <p:cNvPicPr>
            <a:picLocks noChangeAspect="1" noChangeArrowheads="1"/>
          </p:cNvPicPr>
          <p:nvPr/>
        </p:nvPicPr>
        <p:blipFill>
          <a:blip r:embed="rId4" cstate="print"/>
          <a:srcRect b="-53"/>
          <a:stretch>
            <a:fillRect/>
          </a:stretch>
        </p:blipFill>
        <p:spPr bwMode="auto">
          <a:xfrm>
            <a:off x="5796136" y="2636912"/>
            <a:ext cx="2676525" cy="3409950"/>
          </a:xfrm>
          <a:prstGeom prst="rect">
            <a:avLst/>
          </a:prstGeom>
          <a:noFill/>
        </p:spPr>
      </p:pic>
      <p:sp>
        <p:nvSpPr>
          <p:cNvPr id="6147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6148" name="Rectangle 4"/>
          <p:cNvSpPr>
            <a:spLocks noChangeArrowheads="1"/>
          </p:cNvSpPr>
          <p:nvPr/>
        </p:nvSpPr>
        <p:spPr bwMode="auto">
          <a:xfrm>
            <a:off x="0" y="72771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smtClean="0"/>
              <a:t>Comparison</a:t>
            </a:r>
            <a:endParaRPr lang="en-US" dirty="0" smtClean="0"/>
          </a:p>
        </p:txBody>
      </p:sp>
      <p:sp>
        <p:nvSpPr>
          <p:cNvPr id="14" name="Content Placeholder 1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571500" indent="-571500"/>
            <a:r>
              <a:rPr lang="en-US" dirty="0" smtClean="0"/>
              <a:t>I. Sound processing</a:t>
            </a:r>
          </a:p>
          <a:p>
            <a:pPr marL="571500" indent="-571500"/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II. Comparison</a:t>
            </a:r>
          </a:p>
          <a:p>
            <a:pPr marL="937260" lvl="1" indent="-571500"/>
            <a:r>
              <a:rPr lang="en-US" dirty="0" smtClean="0"/>
              <a:t>a. Existing methods</a:t>
            </a:r>
          </a:p>
          <a:p>
            <a:pPr marL="937260" lvl="1" indent="-571500"/>
            <a:r>
              <a:rPr lang="en-US" dirty="0" smtClean="0"/>
              <a:t>b. Dynamic Time Warping</a:t>
            </a:r>
          </a:p>
          <a:p>
            <a:pPr marL="937260" lvl="1" indent="-571500"/>
            <a:r>
              <a:rPr lang="en-US" dirty="0" smtClean="0"/>
              <a:t>c. Method improvement</a:t>
            </a:r>
          </a:p>
          <a:p>
            <a:pPr marL="937260" lvl="1" indent="-571500"/>
            <a:r>
              <a:rPr lang="en-US" dirty="0" smtClean="0"/>
              <a:t>d. Results</a:t>
            </a:r>
          </a:p>
          <a:p>
            <a:pPr marL="571500" indent="-571500"/>
            <a:r>
              <a:rPr lang="en-US" dirty="0" smtClean="0"/>
              <a:t>III. Human Machine</a:t>
            </a:r>
          </a:p>
          <a:p>
            <a:pPr marL="571500" indent="-571500"/>
            <a:r>
              <a:rPr lang="en-US" dirty="0" smtClean="0"/>
              <a:t>Interface</a:t>
            </a:r>
          </a:p>
          <a:p>
            <a:endParaRPr lang="fr-FR" dirty="0"/>
          </a:p>
        </p:txBody>
      </p:sp>
      <p:sp>
        <p:nvSpPr>
          <p:cNvPr id="15" name="Content Placeholder 1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“Bas”</a:t>
            </a:r>
          </a:p>
          <a:p>
            <a:endParaRPr lang="en-US" dirty="0" smtClean="0"/>
          </a:p>
          <a:p>
            <a:r>
              <a:rPr lang="en-US" dirty="0" smtClean="0"/>
              <a:t>“Gauche”</a:t>
            </a:r>
          </a:p>
          <a:p>
            <a:endParaRPr lang="en-US" dirty="0" smtClean="0"/>
          </a:p>
          <a:p>
            <a:r>
              <a:rPr lang="en-US" dirty="0" smtClean="0"/>
              <a:t>“Haut”</a:t>
            </a:r>
          </a:p>
          <a:p>
            <a:endParaRPr lang="en-US" dirty="0" smtClean="0"/>
          </a:p>
          <a:p>
            <a:r>
              <a:rPr lang="en-US" dirty="0" smtClean="0"/>
              <a:t>“</a:t>
            </a:r>
            <a:r>
              <a:rPr lang="en-US" dirty="0" err="1" smtClean="0"/>
              <a:t>Droite</a:t>
            </a:r>
            <a:r>
              <a:rPr lang="en-US" dirty="0" smtClean="0"/>
              <a:t>”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02132-0EFC-4140-B7E5-E20918FBBD76}" type="slidenum">
              <a:rPr lang="fr-FR" smtClean="0"/>
              <a:pPr/>
              <a:t>11</a:t>
            </a:fld>
            <a:endParaRPr lang="fr-FR"/>
          </a:p>
        </p:txBody>
      </p:sp>
      <p:sp>
        <p:nvSpPr>
          <p:cNvPr id="6" name="TextBox 5"/>
          <p:cNvSpPr txBox="1"/>
          <p:nvPr/>
        </p:nvSpPr>
        <p:spPr>
          <a:xfrm>
            <a:off x="179512" y="5934670"/>
            <a:ext cx="27363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Guénon Marie</a:t>
            </a:r>
          </a:p>
          <a:p>
            <a:r>
              <a:rPr lang="fr-FR" dirty="0" smtClean="0"/>
              <a:t>Achard Jean-Paul</a:t>
            </a:r>
          </a:p>
          <a:p>
            <a:r>
              <a:rPr lang="fr-FR" dirty="0" smtClean="0"/>
              <a:t>Favreau Jean-Dominique</a:t>
            </a:r>
            <a:endParaRPr lang="fr-FR" dirty="0"/>
          </a:p>
        </p:txBody>
      </p:sp>
      <p:sp>
        <p:nvSpPr>
          <p:cNvPr id="30725" name="Rectangle 5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sp>
        <p:nvSpPr>
          <p:cNvPr id="30726" name="Rectangle 6"/>
          <p:cNvSpPr>
            <a:spLocks noChangeArrowheads="1"/>
          </p:cNvSpPr>
          <p:nvPr/>
        </p:nvSpPr>
        <p:spPr bwMode="auto">
          <a:xfrm>
            <a:off x="0" y="94297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710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sp>
        <p:nvSpPr>
          <p:cNvPr id="47109" name="Rectangle 5"/>
          <p:cNvSpPr>
            <a:spLocks noChangeArrowheads="1"/>
          </p:cNvSpPr>
          <p:nvPr/>
        </p:nvSpPr>
        <p:spPr bwMode="auto">
          <a:xfrm>
            <a:off x="0" y="7239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7111" name="Rectangle 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sp>
        <p:nvSpPr>
          <p:cNvPr id="47112" name="Rectangle 8"/>
          <p:cNvSpPr>
            <a:spLocks noChangeArrowheads="1"/>
          </p:cNvSpPr>
          <p:nvPr/>
        </p:nvSpPr>
        <p:spPr bwMode="auto">
          <a:xfrm>
            <a:off x="0" y="7239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813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sp>
        <p:nvSpPr>
          <p:cNvPr id="48131" name="Rectangle 3"/>
          <p:cNvSpPr>
            <a:spLocks noChangeArrowheads="1"/>
          </p:cNvSpPr>
          <p:nvPr/>
        </p:nvSpPr>
        <p:spPr bwMode="auto">
          <a:xfrm>
            <a:off x="0" y="82867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707904" y="6309320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MAM4</a:t>
            </a:r>
            <a:endParaRPr lang="fr-FR" dirty="0"/>
          </a:p>
        </p:txBody>
      </p:sp>
      <p:pic>
        <p:nvPicPr>
          <p:cNvPr id="24" name="Image 23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92080" y="1628800"/>
            <a:ext cx="3528392" cy="3960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smtClean="0"/>
              <a:t>Existing methods</a:t>
            </a:r>
            <a:endParaRPr lang="en-US" dirty="0" smtClean="0"/>
          </a:p>
        </p:txBody>
      </p:sp>
      <p:sp>
        <p:nvSpPr>
          <p:cNvPr id="14" name="Content Placeholder 1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571500" indent="-571500"/>
            <a:r>
              <a:rPr lang="en-US" dirty="0" smtClean="0"/>
              <a:t>I. Sound processing</a:t>
            </a:r>
          </a:p>
          <a:p>
            <a:pPr marL="571500" indent="-571500"/>
            <a:r>
              <a:rPr lang="en-US" dirty="0" smtClean="0"/>
              <a:t>II. Comparison</a:t>
            </a:r>
          </a:p>
          <a:p>
            <a:pPr marL="937260" lvl="1" indent="-571500"/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a. Existing methods</a:t>
            </a:r>
          </a:p>
          <a:p>
            <a:pPr marL="937260" lvl="1" indent="-571500"/>
            <a:r>
              <a:rPr lang="en-US" dirty="0" smtClean="0"/>
              <a:t>b. Dynamic Time Warping</a:t>
            </a:r>
          </a:p>
          <a:p>
            <a:pPr marL="937260" lvl="1" indent="-571500"/>
            <a:r>
              <a:rPr lang="en-US" dirty="0" smtClean="0"/>
              <a:t>c. Method improvement</a:t>
            </a:r>
          </a:p>
          <a:p>
            <a:pPr marL="937260" lvl="1" indent="-571500"/>
            <a:r>
              <a:rPr lang="en-US" dirty="0" smtClean="0"/>
              <a:t>d. Results</a:t>
            </a:r>
          </a:p>
          <a:p>
            <a:pPr marL="571500" indent="-571500"/>
            <a:r>
              <a:rPr lang="en-US" dirty="0" smtClean="0"/>
              <a:t>III. Human Machine</a:t>
            </a:r>
          </a:p>
          <a:p>
            <a:pPr marL="571500" indent="-571500"/>
            <a:r>
              <a:rPr lang="en-US" dirty="0" smtClean="0"/>
              <a:t>Interface</a:t>
            </a:r>
          </a:p>
          <a:p>
            <a:endParaRPr lang="fr-FR" dirty="0"/>
          </a:p>
        </p:txBody>
      </p:sp>
      <p:sp>
        <p:nvSpPr>
          <p:cNvPr id="15" name="Content Placeholder 1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Artificial neuronal networks: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02132-0EFC-4140-B7E5-E20918FBBD76}" type="slidenum">
              <a:rPr lang="fr-FR" smtClean="0"/>
              <a:pPr/>
              <a:t>12</a:t>
            </a:fld>
            <a:endParaRPr lang="fr-FR"/>
          </a:p>
        </p:txBody>
      </p:sp>
      <p:sp>
        <p:nvSpPr>
          <p:cNvPr id="6" name="TextBox 5"/>
          <p:cNvSpPr txBox="1"/>
          <p:nvPr/>
        </p:nvSpPr>
        <p:spPr>
          <a:xfrm>
            <a:off x="179512" y="5934670"/>
            <a:ext cx="27363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Guénon Marie</a:t>
            </a:r>
          </a:p>
          <a:p>
            <a:r>
              <a:rPr lang="fr-FR" dirty="0" smtClean="0"/>
              <a:t>Achard Jean-Paul</a:t>
            </a:r>
          </a:p>
          <a:p>
            <a:r>
              <a:rPr lang="fr-FR" dirty="0" smtClean="0"/>
              <a:t>Favreau Jean-Dominique</a:t>
            </a:r>
            <a:endParaRPr lang="fr-FR" dirty="0"/>
          </a:p>
        </p:txBody>
      </p:sp>
      <p:sp>
        <p:nvSpPr>
          <p:cNvPr id="30725" name="Rectangle 5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sp>
        <p:nvSpPr>
          <p:cNvPr id="30726" name="Rectangle 6"/>
          <p:cNvSpPr>
            <a:spLocks noChangeArrowheads="1"/>
          </p:cNvSpPr>
          <p:nvPr/>
        </p:nvSpPr>
        <p:spPr bwMode="auto">
          <a:xfrm>
            <a:off x="0" y="94297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710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sp>
        <p:nvSpPr>
          <p:cNvPr id="47109" name="Rectangle 5"/>
          <p:cNvSpPr>
            <a:spLocks noChangeArrowheads="1"/>
          </p:cNvSpPr>
          <p:nvPr/>
        </p:nvSpPr>
        <p:spPr bwMode="auto">
          <a:xfrm>
            <a:off x="0" y="7239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7111" name="Rectangle 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sp>
        <p:nvSpPr>
          <p:cNvPr id="47112" name="Rectangle 8"/>
          <p:cNvSpPr>
            <a:spLocks noChangeArrowheads="1"/>
          </p:cNvSpPr>
          <p:nvPr/>
        </p:nvSpPr>
        <p:spPr bwMode="auto">
          <a:xfrm>
            <a:off x="0" y="7239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813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sp>
        <p:nvSpPr>
          <p:cNvPr id="48131" name="Rectangle 3"/>
          <p:cNvSpPr>
            <a:spLocks noChangeArrowheads="1"/>
          </p:cNvSpPr>
          <p:nvPr/>
        </p:nvSpPr>
        <p:spPr bwMode="auto">
          <a:xfrm>
            <a:off x="0" y="82867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16" name="Picture 15"/>
          <p:cNvPicPr/>
          <p:nvPr/>
        </p:nvPicPr>
        <p:blipFill>
          <a:blip r:embed="rId3" cstate="print"/>
          <a:srcRect l="2380" t="3976" r="12870" b="8521"/>
          <a:stretch>
            <a:fillRect/>
          </a:stretch>
        </p:blipFill>
        <p:spPr bwMode="auto">
          <a:xfrm>
            <a:off x="3779912" y="2708920"/>
            <a:ext cx="4104456" cy="2952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xtBox 16"/>
          <p:cNvSpPr txBox="1"/>
          <p:nvPr/>
        </p:nvSpPr>
        <p:spPr>
          <a:xfrm>
            <a:off x="3707904" y="6309320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MAM4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smtClean="0"/>
              <a:t>Existing methods</a:t>
            </a:r>
            <a:endParaRPr lang="en-US" dirty="0" smtClean="0"/>
          </a:p>
        </p:txBody>
      </p:sp>
      <p:sp>
        <p:nvSpPr>
          <p:cNvPr id="14" name="Content Placeholder 1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571500" indent="-571500"/>
            <a:r>
              <a:rPr lang="en-US" dirty="0" smtClean="0"/>
              <a:t>I. Sound processing</a:t>
            </a:r>
          </a:p>
          <a:p>
            <a:pPr marL="571500" indent="-571500"/>
            <a:r>
              <a:rPr lang="en-US" dirty="0" smtClean="0"/>
              <a:t>II. Comparison</a:t>
            </a:r>
          </a:p>
          <a:p>
            <a:pPr marL="937260" lvl="1" indent="-571500"/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a. Existing methods</a:t>
            </a:r>
          </a:p>
          <a:p>
            <a:pPr marL="937260" lvl="1" indent="-571500"/>
            <a:r>
              <a:rPr lang="en-US" dirty="0" smtClean="0"/>
              <a:t>b. Dynamic Time Warping</a:t>
            </a:r>
          </a:p>
          <a:p>
            <a:pPr marL="937260" lvl="1" indent="-571500"/>
            <a:r>
              <a:rPr lang="en-US" dirty="0" smtClean="0"/>
              <a:t>c. Method improvement</a:t>
            </a:r>
          </a:p>
          <a:p>
            <a:pPr marL="937260" lvl="1" indent="-571500"/>
            <a:r>
              <a:rPr lang="en-US" dirty="0" smtClean="0"/>
              <a:t>d. Results</a:t>
            </a:r>
          </a:p>
          <a:p>
            <a:pPr marL="571500" indent="-571500"/>
            <a:r>
              <a:rPr lang="en-US" dirty="0" smtClean="0"/>
              <a:t>III. Human Machine</a:t>
            </a:r>
          </a:p>
          <a:p>
            <a:pPr marL="571500" indent="-571500"/>
            <a:r>
              <a:rPr lang="en-US" dirty="0" smtClean="0"/>
              <a:t>Interface</a:t>
            </a:r>
          </a:p>
          <a:p>
            <a:endParaRPr lang="fr-FR" dirty="0"/>
          </a:p>
        </p:txBody>
      </p:sp>
      <p:sp>
        <p:nvSpPr>
          <p:cNvPr id="15" name="Content Placeholder 1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Hidden Markov model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02132-0EFC-4140-B7E5-E20918FBBD76}" type="slidenum">
              <a:rPr lang="fr-FR" smtClean="0"/>
              <a:pPr/>
              <a:t>13</a:t>
            </a:fld>
            <a:endParaRPr lang="fr-FR"/>
          </a:p>
        </p:txBody>
      </p:sp>
      <p:sp>
        <p:nvSpPr>
          <p:cNvPr id="6" name="TextBox 5"/>
          <p:cNvSpPr txBox="1"/>
          <p:nvPr/>
        </p:nvSpPr>
        <p:spPr>
          <a:xfrm>
            <a:off x="179512" y="5934670"/>
            <a:ext cx="27363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Guénon Marie</a:t>
            </a:r>
          </a:p>
          <a:p>
            <a:r>
              <a:rPr lang="fr-FR" dirty="0" smtClean="0"/>
              <a:t>Achard Jean-Paul</a:t>
            </a:r>
          </a:p>
          <a:p>
            <a:r>
              <a:rPr lang="fr-FR" dirty="0" smtClean="0"/>
              <a:t>Favreau Jean-Dominique</a:t>
            </a:r>
            <a:endParaRPr lang="fr-FR" dirty="0"/>
          </a:p>
        </p:txBody>
      </p:sp>
      <p:sp>
        <p:nvSpPr>
          <p:cNvPr id="30725" name="Rectangle 5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sp>
        <p:nvSpPr>
          <p:cNvPr id="30726" name="Rectangle 6"/>
          <p:cNvSpPr>
            <a:spLocks noChangeArrowheads="1"/>
          </p:cNvSpPr>
          <p:nvPr/>
        </p:nvSpPr>
        <p:spPr bwMode="auto">
          <a:xfrm>
            <a:off x="0" y="94297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710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sp>
        <p:nvSpPr>
          <p:cNvPr id="47109" name="Rectangle 5"/>
          <p:cNvSpPr>
            <a:spLocks noChangeArrowheads="1"/>
          </p:cNvSpPr>
          <p:nvPr/>
        </p:nvSpPr>
        <p:spPr bwMode="auto">
          <a:xfrm>
            <a:off x="0" y="7239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7111" name="Rectangle 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sp>
        <p:nvSpPr>
          <p:cNvPr id="47112" name="Rectangle 8"/>
          <p:cNvSpPr>
            <a:spLocks noChangeArrowheads="1"/>
          </p:cNvSpPr>
          <p:nvPr/>
        </p:nvSpPr>
        <p:spPr bwMode="auto">
          <a:xfrm>
            <a:off x="0" y="7239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813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sp>
        <p:nvSpPr>
          <p:cNvPr id="48131" name="Rectangle 3"/>
          <p:cNvSpPr>
            <a:spLocks noChangeArrowheads="1"/>
          </p:cNvSpPr>
          <p:nvPr/>
        </p:nvSpPr>
        <p:spPr bwMode="auto">
          <a:xfrm>
            <a:off x="0" y="82867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16" name="Picture 15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59832" y="2924944"/>
            <a:ext cx="4832070" cy="2376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xtBox 16"/>
          <p:cNvSpPr txBox="1"/>
          <p:nvPr/>
        </p:nvSpPr>
        <p:spPr>
          <a:xfrm>
            <a:off x="3707904" y="6309320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MAM4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179512" y="5733256"/>
            <a:ext cx="7920880" cy="11247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5536" y="1913034"/>
            <a:ext cx="6480720" cy="49449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smtClean="0"/>
              <a:t>Dynamic Time Warping</a:t>
            </a:r>
            <a:endParaRPr lang="en-US" dirty="0" smtClean="0"/>
          </a:p>
        </p:txBody>
      </p:sp>
      <p:sp>
        <p:nvSpPr>
          <p:cNvPr id="15" name="Content Placeholder 1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Example of minimal path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02132-0EFC-4140-B7E5-E20918FBBD76}" type="slidenum">
              <a:rPr lang="fr-FR" smtClean="0"/>
              <a:pPr/>
              <a:t>14</a:t>
            </a:fld>
            <a:endParaRPr lang="fr-FR"/>
          </a:p>
        </p:txBody>
      </p:sp>
      <p:sp>
        <p:nvSpPr>
          <p:cNvPr id="30725" name="Rectangle 5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sp>
        <p:nvSpPr>
          <p:cNvPr id="30726" name="Rectangle 6"/>
          <p:cNvSpPr>
            <a:spLocks noChangeArrowheads="1"/>
          </p:cNvSpPr>
          <p:nvPr/>
        </p:nvSpPr>
        <p:spPr bwMode="auto">
          <a:xfrm>
            <a:off x="0" y="94297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710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sp>
        <p:nvSpPr>
          <p:cNvPr id="47109" name="Rectangle 5"/>
          <p:cNvSpPr>
            <a:spLocks noChangeArrowheads="1"/>
          </p:cNvSpPr>
          <p:nvPr/>
        </p:nvSpPr>
        <p:spPr bwMode="auto">
          <a:xfrm>
            <a:off x="0" y="7239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7111" name="Rectangle 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sp>
        <p:nvSpPr>
          <p:cNvPr id="47112" name="Rectangle 8"/>
          <p:cNvSpPr>
            <a:spLocks noChangeArrowheads="1"/>
          </p:cNvSpPr>
          <p:nvPr/>
        </p:nvSpPr>
        <p:spPr bwMode="auto">
          <a:xfrm>
            <a:off x="0" y="7239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813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sp>
        <p:nvSpPr>
          <p:cNvPr id="48131" name="Rectangle 3"/>
          <p:cNvSpPr>
            <a:spLocks noChangeArrowheads="1"/>
          </p:cNvSpPr>
          <p:nvPr/>
        </p:nvSpPr>
        <p:spPr bwMode="auto">
          <a:xfrm>
            <a:off x="0" y="82867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4818" name="AutoShape 2" descr="https://docs.google.com/viewer?attid=0.1&amp;pid=gmail&amp;thid=13c6be50c1937213&amp;url=https%3A%2F%2Fmail.google.com%2Fmail%2F%3Fui%3D2%26ik%3D5088d47988%26view%3Datt%26th%3D13c6be50c1937213%26attid%3D0.1%26disp%3Dsafe%26zw&amp;docid=4f69f4590c99f3810da13688764263f3%7C044c908a174264fd5f2e42ee485d7b3e&amp;a=bi&amp;pagenumber=1&amp;w=800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34820" name="AutoShape 4" descr="https://docs.google.com/viewer?attid=0.1&amp;pid=gmail&amp;thid=13c6be50c1937213&amp;url=https%3A%2F%2Fmail.google.com%2Fmail%2F%3Fui%3D2%26ik%3D5088d47988%26view%3Datt%26th%3D13c6be50c1937213%26attid%3D0.1%26disp%3Dsafe%26zw&amp;docid=4f69f4590c99f3810da13688764263f3%7C044c908a174264fd5f2e42ee485d7b3e&amp;a=bi&amp;pagenumber=1&amp;w=800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34822" name="AutoShape 6" descr="https://docs.google.com/viewer?attid=0.1&amp;pid=gmail&amp;thid=13c6be50c1937213&amp;url=https%3A%2F%2Fmail.google.com%2Fmail%2F%3Fui%3D2%26ik%3D5088d47988%26view%3Datt%26th%3D13c6be50c1937213%26attid%3D0.1%26disp%3Dsafe%26zw&amp;docid=4f69f4590c99f3810da13688764263f3%7C044c908a174264fd5f2e42ee485d7b3e&amp;a=bi&amp;pagenumber=1&amp;w=800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22" name="Content Placeholder 2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fr-FR" dirty="0" smtClean="0"/>
              <a:t> </a:t>
            </a:r>
            <a:endParaRPr lang="fr-FR" dirty="0"/>
          </a:p>
        </p:txBody>
      </p:sp>
      <p:pic>
        <p:nvPicPr>
          <p:cNvPr id="20" name="Content Placeholder 18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16016" y="2492896"/>
            <a:ext cx="4241190" cy="28635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smtClean="0"/>
              <a:t>Dynamic Time Warping</a:t>
            </a:r>
            <a:endParaRPr lang="en-US" dirty="0" smtClean="0"/>
          </a:p>
        </p:txBody>
      </p:sp>
      <p:sp>
        <p:nvSpPr>
          <p:cNvPr id="14" name="Content Placeholder 1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571500" indent="-571500"/>
            <a:r>
              <a:rPr lang="en-US" dirty="0" smtClean="0"/>
              <a:t>I. Sound processing</a:t>
            </a:r>
          </a:p>
          <a:p>
            <a:pPr marL="571500" indent="-571500"/>
            <a:r>
              <a:rPr lang="en-US" dirty="0" smtClean="0"/>
              <a:t>II. Comparison</a:t>
            </a:r>
          </a:p>
          <a:p>
            <a:pPr marL="937260" lvl="1" indent="-571500"/>
            <a:r>
              <a:rPr lang="en-US" dirty="0" smtClean="0"/>
              <a:t>a. Existing methods</a:t>
            </a:r>
          </a:p>
          <a:p>
            <a:pPr marL="937260" lvl="1" indent="-571500"/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b. Dynamic Time Warping</a:t>
            </a:r>
            <a:endParaRPr lang="en-US" dirty="0" smtClean="0"/>
          </a:p>
          <a:p>
            <a:pPr marL="937260" lvl="1" indent="-571500"/>
            <a:r>
              <a:rPr lang="en-US" dirty="0" smtClean="0"/>
              <a:t>c. Method improvement</a:t>
            </a:r>
          </a:p>
          <a:p>
            <a:pPr marL="937260" lvl="1" indent="-571500"/>
            <a:r>
              <a:rPr lang="en-US" dirty="0" smtClean="0"/>
              <a:t>d. Results</a:t>
            </a:r>
          </a:p>
          <a:p>
            <a:pPr marL="571500" indent="-571500"/>
            <a:r>
              <a:rPr lang="en-US" dirty="0" smtClean="0"/>
              <a:t>III. Human Machine</a:t>
            </a:r>
          </a:p>
          <a:p>
            <a:pPr marL="571500" indent="-571500"/>
            <a:r>
              <a:rPr lang="en-US" dirty="0" smtClean="0"/>
              <a:t>Interface</a:t>
            </a:r>
          </a:p>
          <a:p>
            <a:endParaRPr lang="fr-FR" dirty="0"/>
          </a:p>
        </p:txBody>
      </p:sp>
      <p:sp>
        <p:nvSpPr>
          <p:cNvPr id="15" name="Content Placeholder 1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Example of minimal path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02132-0EFC-4140-B7E5-E20918FBBD76}" type="slidenum">
              <a:rPr lang="fr-FR" smtClean="0"/>
              <a:pPr/>
              <a:t>15</a:t>
            </a:fld>
            <a:endParaRPr lang="fr-FR"/>
          </a:p>
        </p:txBody>
      </p:sp>
      <p:sp>
        <p:nvSpPr>
          <p:cNvPr id="6" name="TextBox 5"/>
          <p:cNvSpPr txBox="1"/>
          <p:nvPr/>
        </p:nvSpPr>
        <p:spPr>
          <a:xfrm>
            <a:off x="179512" y="5934670"/>
            <a:ext cx="27363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Guénon Marie</a:t>
            </a:r>
          </a:p>
          <a:p>
            <a:r>
              <a:rPr lang="fr-FR" dirty="0" smtClean="0"/>
              <a:t>Achard Jean-Paul</a:t>
            </a:r>
          </a:p>
          <a:p>
            <a:r>
              <a:rPr lang="fr-FR" dirty="0" smtClean="0"/>
              <a:t>Favreau Jean-Dominique</a:t>
            </a:r>
            <a:endParaRPr lang="fr-FR" dirty="0"/>
          </a:p>
        </p:txBody>
      </p:sp>
      <p:sp>
        <p:nvSpPr>
          <p:cNvPr id="30725" name="Rectangle 5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sp>
        <p:nvSpPr>
          <p:cNvPr id="30726" name="Rectangle 6"/>
          <p:cNvSpPr>
            <a:spLocks noChangeArrowheads="1"/>
          </p:cNvSpPr>
          <p:nvPr/>
        </p:nvSpPr>
        <p:spPr bwMode="auto">
          <a:xfrm>
            <a:off x="0" y="94297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710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sp>
        <p:nvSpPr>
          <p:cNvPr id="47109" name="Rectangle 5"/>
          <p:cNvSpPr>
            <a:spLocks noChangeArrowheads="1"/>
          </p:cNvSpPr>
          <p:nvPr/>
        </p:nvSpPr>
        <p:spPr bwMode="auto">
          <a:xfrm>
            <a:off x="0" y="7239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7111" name="Rectangle 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sp>
        <p:nvSpPr>
          <p:cNvPr id="47112" name="Rectangle 8"/>
          <p:cNvSpPr>
            <a:spLocks noChangeArrowheads="1"/>
          </p:cNvSpPr>
          <p:nvPr/>
        </p:nvSpPr>
        <p:spPr bwMode="auto">
          <a:xfrm>
            <a:off x="0" y="7239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813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sp>
        <p:nvSpPr>
          <p:cNvPr id="48131" name="Rectangle 3"/>
          <p:cNvSpPr>
            <a:spLocks noChangeArrowheads="1"/>
          </p:cNvSpPr>
          <p:nvPr/>
        </p:nvSpPr>
        <p:spPr bwMode="auto">
          <a:xfrm>
            <a:off x="0" y="82867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707904" y="6309320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MAM4</a:t>
            </a:r>
            <a:endParaRPr lang="fr-FR" dirty="0"/>
          </a:p>
        </p:txBody>
      </p:sp>
      <p:sp>
        <p:nvSpPr>
          <p:cNvPr id="34818" name="AutoShape 2" descr="https://docs.google.com/viewer?attid=0.1&amp;pid=gmail&amp;thid=13c6be50c1937213&amp;url=https%3A%2F%2Fmail.google.com%2Fmail%2F%3Fui%3D2%26ik%3D5088d47988%26view%3Datt%26th%3D13c6be50c1937213%26attid%3D0.1%26disp%3Dsafe%26zw&amp;docid=4f69f4590c99f3810da13688764263f3%7C044c908a174264fd5f2e42ee485d7b3e&amp;a=bi&amp;pagenumber=1&amp;w=800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34820" name="AutoShape 4" descr="https://docs.google.com/viewer?attid=0.1&amp;pid=gmail&amp;thid=13c6be50c1937213&amp;url=https%3A%2F%2Fmail.google.com%2Fmail%2F%3Fui%3D2%26ik%3D5088d47988%26view%3Datt%26th%3D13c6be50c1937213%26attid%3D0.1%26disp%3Dsafe%26zw&amp;docid=4f69f4590c99f3810da13688764263f3%7C044c908a174264fd5f2e42ee485d7b3e&amp;a=bi&amp;pagenumber=1&amp;w=800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34822" name="AutoShape 6" descr="https://docs.google.com/viewer?attid=0.1&amp;pid=gmail&amp;thid=13c6be50c1937213&amp;url=https%3A%2F%2Fmail.google.com%2Fmail%2F%3Fui%3D2%26ik%3D5088d47988%26view%3Datt%26th%3D13c6be50c1937213%26attid%3D0.1%26disp%3Dsafe%26zw&amp;docid=4f69f4590c99f3810da13688764263f3%7C044c908a174264fd5f2e42ee485d7b3e&amp;a=bi&amp;pagenumber=1&amp;w=800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21" name="Picture 3" descr="C:\Users\Jean-Dominique\Documents\Sans titre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03848" y="2348880"/>
            <a:ext cx="5256584" cy="387328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smtClean="0"/>
              <a:t>Dynamic Time Warping</a:t>
            </a:r>
            <a:endParaRPr lang="en-US" dirty="0" smtClean="0"/>
          </a:p>
        </p:txBody>
      </p:sp>
      <p:sp>
        <p:nvSpPr>
          <p:cNvPr id="14" name="Content Placeholder 1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571500" indent="-571500"/>
            <a:r>
              <a:rPr lang="en-US" dirty="0" smtClean="0"/>
              <a:t>I. Sound processing</a:t>
            </a:r>
          </a:p>
          <a:p>
            <a:pPr marL="571500" indent="-571500"/>
            <a:r>
              <a:rPr lang="en-US" dirty="0" smtClean="0"/>
              <a:t>II. Comparison</a:t>
            </a:r>
          </a:p>
          <a:p>
            <a:pPr marL="937260" lvl="1" indent="-571500"/>
            <a:r>
              <a:rPr lang="en-US" dirty="0" smtClean="0"/>
              <a:t>a. Existing methods</a:t>
            </a:r>
          </a:p>
          <a:p>
            <a:pPr marL="937260" lvl="1" indent="-571500"/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b. Dynamic Time Warping</a:t>
            </a:r>
            <a:endParaRPr lang="en-US" dirty="0" smtClean="0"/>
          </a:p>
          <a:p>
            <a:pPr marL="937260" lvl="1" indent="-571500"/>
            <a:r>
              <a:rPr lang="en-US" dirty="0" smtClean="0"/>
              <a:t>c. Method improvement</a:t>
            </a:r>
          </a:p>
          <a:p>
            <a:pPr marL="937260" lvl="1" indent="-571500"/>
            <a:r>
              <a:rPr lang="en-US" dirty="0" smtClean="0"/>
              <a:t>d. Results</a:t>
            </a:r>
            <a:endParaRPr lang="en-US" dirty="0" smtClean="0">
              <a:solidFill>
                <a:schemeClr val="bg2">
                  <a:lumMod val="50000"/>
                </a:schemeClr>
              </a:solidFill>
            </a:endParaRPr>
          </a:p>
          <a:p>
            <a:pPr marL="571500" indent="-571500"/>
            <a:r>
              <a:rPr lang="en-US" dirty="0" smtClean="0"/>
              <a:t>III. Human Machine</a:t>
            </a:r>
          </a:p>
          <a:p>
            <a:pPr marL="571500" indent="-571500"/>
            <a:r>
              <a:rPr lang="en-US" dirty="0" smtClean="0"/>
              <a:t>Interface</a:t>
            </a:r>
          </a:p>
          <a:p>
            <a:endParaRPr lang="fr-FR" dirty="0"/>
          </a:p>
        </p:txBody>
      </p:sp>
      <p:sp>
        <p:nvSpPr>
          <p:cNvPr id="15" name="Content Placeholder 1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Limits:</a:t>
            </a:r>
            <a:br>
              <a:rPr lang="en-US" dirty="0" smtClean="0"/>
            </a:br>
            <a:endParaRPr lang="en-US" dirty="0" smtClean="0"/>
          </a:p>
          <a:p>
            <a:pPr lvl="1"/>
            <a:r>
              <a:rPr lang="en-US" dirty="0" smtClean="0"/>
              <a:t>Euclidean distance</a:t>
            </a:r>
          </a:p>
          <a:p>
            <a:pPr lvl="1"/>
            <a:r>
              <a:rPr lang="en-US" dirty="0" smtClean="0"/>
              <a:t>Slower for big vocabularies</a:t>
            </a:r>
          </a:p>
          <a:p>
            <a:pPr lvl="1"/>
            <a:r>
              <a:rPr lang="en-US" dirty="0" smtClean="0"/>
              <a:t>Word width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02132-0EFC-4140-B7E5-E20918FBBD76}" type="slidenum">
              <a:rPr lang="fr-FR" smtClean="0"/>
              <a:pPr/>
              <a:t>16</a:t>
            </a:fld>
            <a:endParaRPr lang="fr-FR"/>
          </a:p>
        </p:txBody>
      </p:sp>
      <p:sp>
        <p:nvSpPr>
          <p:cNvPr id="6" name="TextBox 5"/>
          <p:cNvSpPr txBox="1"/>
          <p:nvPr/>
        </p:nvSpPr>
        <p:spPr>
          <a:xfrm>
            <a:off x="179512" y="5934670"/>
            <a:ext cx="27363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Guénon Marie</a:t>
            </a:r>
          </a:p>
          <a:p>
            <a:r>
              <a:rPr lang="fr-FR" dirty="0" smtClean="0"/>
              <a:t>Achard Jean-Paul</a:t>
            </a:r>
          </a:p>
          <a:p>
            <a:r>
              <a:rPr lang="fr-FR" dirty="0" smtClean="0"/>
              <a:t>Favreau Jean-Dominique</a:t>
            </a:r>
            <a:endParaRPr lang="fr-FR" dirty="0"/>
          </a:p>
        </p:txBody>
      </p:sp>
      <p:sp>
        <p:nvSpPr>
          <p:cNvPr id="30725" name="Rectangle 5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sp>
        <p:nvSpPr>
          <p:cNvPr id="30726" name="Rectangle 6"/>
          <p:cNvSpPr>
            <a:spLocks noChangeArrowheads="1"/>
          </p:cNvSpPr>
          <p:nvPr/>
        </p:nvSpPr>
        <p:spPr bwMode="auto">
          <a:xfrm>
            <a:off x="0" y="94297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710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sp>
        <p:nvSpPr>
          <p:cNvPr id="47109" name="Rectangle 5"/>
          <p:cNvSpPr>
            <a:spLocks noChangeArrowheads="1"/>
          </p:cNvSpPr>
          <p:nvPr/>
        </p:nvSpPr>
        <p:spPr bwMode="auto">
          <a:xfrm>
            <a:off x="0" y="7239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7111" name="Rectangle 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sp>
        <p:nvSpPr>
          <p:cNvPr id="47112" name="Rectangle 8"/>
          <p:cNvSpPr>
            <a:spLocks noChangeArrowheads="1"/>
          </p:cNvSpPr>
          <p:nvPr/>
        </p:nvSpPr>
        <p:spPr bwMode="auto">
          <a:xfrm>
            <a:off x="0" y="7239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813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sp>
        <p:nvSpPr>
          <p:cNvPr id="48131" name="Rectangle 3"/>
          <p:cNvSpPr>
            <a:spLocks noChangeArrowheads="1"/>
          </p:cNvSpPr>
          <p:nvPr/>
        </p:nvSpPr>
        <p:spPr bwMode="auto">
          <a:xfrm>
            <a:off x="0" y="82867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707904" y="6309320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MAM4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smtClean="0"/>
              <a:t>Method improvement</a:t>
            </a:r>
            <a:endParaRPr lang="en-US" dirty="0" smtClean="0"/>
          </a:p>
        </p:txBody>
      </p:sp>
      <p:sp>
        <p:nvSpPr>
          <p:cNvPr id="14" name="Content Placeholder 13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pPr marL="571500" indent="-571500"/>
            <a:r>
              <a:rPr lang="en-US" dirty="0" smtClean="0"/>
              <a:t>I. Sound processing</a:t>
            </a:r>
          </a:p>
          <a:p>
            <a:pPr marL="571500" indent="-571500"/>
            <a:r>
              <a:rPr lang="en-US" dirty="0" smtClean="0"/>
              <a:t>II. Comparison</a:t>
            </a:r>
          </a:p>
          <a:p>
            <a:pPr marL="937260" lvl="1" indent="-571500"/>
            <a:r>
              <a:rPr lang="en-US" dirty="0" smtClean="0"/>
              <a:t>a. Existing methods</a:t>
            </a:r>
          </a:p>
          <a:p>
            <a:pPr marL="937260" lvl="1" indent="-571500"/>
            <a:r>
              <a:rPr lang="en-US" dirty="0" smtClean="0"/>
              <a:t>b. Dynamic Time Warping</a:t>
            </a:r>
          </a:p>
          <a:p>
            <a:pPr marL="937260" lvl="1" indent="-571500"/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c. Method improvement</a:t>
            </a:r>
          </a:p>
          <a:p>
            <a:pPr marL="937260" lvl="1" indent="-571500"/>
            <a:r>
              <a:rPr lang="en-US" dirty="0" smtClean="0"/>
              <a:t>d. Results</a:t>
            </a:r>
            <a:endParaRPr lang="en-US" dirty="0" smtClean="0">
              <a:solidFill>
                <a:schemeClr val="bg2">
                  <a:lumMod val="50000"/>
                </a:schemeClr>
              </a:solidFill>
            </a:endParaRPr>
          </a:p>
          <a:p>
            <a:pPr marL="571500" indent="-571500"/>
            <a:r>
              <a:rPr lang="en-US" dirty="0" smtClean="0"/>
              <a:t>III. Human Machine</a:t>
            </a:r>
          </a:p>
          <a:p>
            <a:pPr marL="571500" indent="-571500"/>
            <a:r>
              <a:rPr lang="en-US" dirty="0" smtClean="0"/>
              <a:t>Interface</a:t>
            </a:r>
          </a:p>
          <a:p>
            <a:endParaRPr lang="fr-FR" dirty="0"/>
          </a:p>
        </p:txBody>
      </p:sp>
      <p:sp>
        <p:nvSpPr>
          <p:cNvPr id="15" name="Content Placeholder 14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DTW parameters modifications</a:t>
            </a:r>
          </a:p>
          <a:p>
            <a:r>
              <a:rPr lang="en-US" dirty="0" smtClean="0"/>
              <a:t>Word beginning detection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Global approach on DTW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02132-0EFC-4140-B7E5-E20918FBBD76}" type="slidenum">
              <a:rPr lang="fr-FR" smtClean="0"/>
              <a:pPr/>
              <a:t>17</a:t>
            </a:fld>
            <a:endParaRPr lang="fr-FR"/>
          </a:p>
        </p:txBody>
      </p:sp>
      <p:sp>
        <p:nvSpPr>
          <p:cNvPr id="6" name="TextBox 5"/>
          <p:cNvSpPr txBox="1"/>
          <p:nvPr/>
        </p:nvSpPr>
        <p:spPr>
          <a:xfrm>
            <a:off x="179512" y="5934670"/>
            <a:ext cx="27363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Guénon Marie</a:t>
            </a:r>
          </a:p>
          <a:p>
            <a:r>
              <a:rPr lang="fr-FR" dirty="0" smtClean="0"/>
              <a:t>Achard Jean-Paul</a:t>
            </a:r>
          </a:p>
          <a:p>
            <a:r>
              <a:rPr lang="fr-FR" dirty="0" smtClean="0"/>
              <a:t>Favreau Jean-Dominique</a:t>
            </a:r>
            <a:endParaRPr lang="fr-FR" dirty="0"/>
          </a:p>
        </p:txBody>
      </p:sp>
      <p:sp>
        <p:nvSpPr>
          <p:cNvPr id="30725" name="Rectangle 5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sp>
        <p:nvSpPr>
          <p:cNvPr id="30726" name="Rectangle 6"/>
          <p:cNvSpPr>
            <a:spLocks noChangeArrowheads="1"/>
          </p:cNvSpPr>
          <p:nvPr/>
        </p:nvSpPr>
        <p:spPr bwMode="auto">
          <a:xfrm>
            <a:off x="0" y="94297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710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sp>
        <p:nvSpPr>
          <p:cNvPr id="47109" name="Rectangle 5"/>
          <p:cNvSpPr>
            <a:spLocks noChangeArrowheads="1"/>
          </p:cNvSpPr>
          <p:nvPr/>
        </p:nvSpPr>
        <p:spPr bwMode="auto">
          <a:xfrm>
            <a:off x="0" y="7239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7111" name="Rectangle 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sp>
        <p:nvSpPr>
          <p:cNvPr id="47112" name="Rectangle 8"/>
          <p:cNvSpPr>
            <a:spLocks noChangeArrowheads="1"/>
          </p:cNvSpPr>
          <p:nvPr/>
        </p:nvSpPr>
        <p:spPr bwMode="auto">
          <a:xfrm>
            <a:off x="0" y="7239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813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sp>
        <p:nvSpPr>
          <p:cNvPr id="48131" name="Rectangle 3"/>
          <p:cNvSpPr>
            <a:spLocks noChangeArrowheads="1"/>
          </p:cNvSpPr>
          <p:nvPr/>
        </p:nvSpPr>
        <p:spPr bwMode="auto">
          <a:xfrm>
            <a:off x="0" y="82867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707904" y="6309320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MAM4</a:t>
            </a:r>
            <a:endParaRPr lang="fr-FR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67944" y="2852936"/>
            <a:ext cx="2387724" cy="24924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571500" indent="-571500"/>
            <a:r>
              <a:rPr lang="en-US" dirty="0" smtClean="0"/>
              <a:t>I. Sound processing</a:t>
            </a:r>
          </a:p>
          <a:p>
            <a:pPr marL="571500" indent="-571500"/>
            <a:r>
              <a:rPr lang="en-US" dirty="0" smtClean="0"/>
              <a:t>II. Comparison</a:t>
            </a:r>
          </a:p>
          <a:p>
            <a:pPr marL="937260" lvl="1" indent="-571500"/>
            <a:r>
              <a:rPr lang="en-US" dirty="0" smtClean="0"/>
              <a:t>a. Existing methods</a:t>
            </a:r>
          </a:p>
          <a:p>
            <a:pPr marL="937260" lvl="1" indent="-571500"/>
            <a:r>
              <a:rPr lang="en-US" dirty="0" smtClean="0"/>
              <a:t>b. Dynamic Time Warping</a:t>
            </a:r>
          </a:p>
          <a:p>
            <a:pPr marL="937260" lvl="1" indent="-571500"/>
            <a:r>
              <a:rPr lang="en-US" dirty="0" smtClean="0"/>
              <a:t>c. Method improvement</a:t>
            </a:r>
          </a:p>
          <a:p>
            <a:pPr marL="937260" lvl="1" indent="-571500"/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d. Results</a:t>
            </a:r>
          </a:p>
          <a:p>
            <a:pPr marL="571500" indent="-571500"/>
            <a:r>
              <a:rPr lang="en-US" dirty="0" smtClean="0"/>
              <a:t>III. Human Machine</a:t>
            </a:r>
          </a:p>
          <a:p>
            <a:pPr marL="571500" indent="-571500"/>
            <a:r>
              <a:rPr lang="en-US" dirty="0" smtClean="0"/>
              <a:t>Interface</a:t>
            </a:r>
          </a:p>
          <a:p>
            <a:endParaRPr lang="fr-FR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275856" y="1196751"/>
            <a:ext cx="5410944" cy="4968553"/>
          </a:xfrm>
        </p:spPr>
        <p:txBody>
          <a:bodyPr>
            <a:normAutofit/>
          </a:bodyPr>
          <a:lstStyle/>
          <a:p>
            <a:r>
              <a:rPr lang="en-US" sz="2000" dirty="0" smtClean="0"/>
              <a:t>Local DTW / Median DTW / Global DTW</a:t>
            </a:r>
            <a:endParaRPr lang="en-US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02132-0EFC-4140-B7E5-E20918FBBD76}" type="slidenum">
              <a:rPr lang="fr-FR" smtClean="0"/>
              <a:pPr/>
              <a:t>18</a:t>
            </a:fld>
            <a:endParaRPr lang="fr-FR"/>
          </a:p>
        </p:txBody>
      </p:sp>
      <p:sp>
        <p:nvSpPr>
          <p:cNvPr id="6" name="TextBox 5"/>
          <p:cNvSpPr txBox="1"/>
          <p:nvPr/>
        </p:nvSpPr>
        <p:spPr>
          <a:xfrm>
            <a:off x="3707904" y="6309320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MAM4</a:t>
            </a:r>
            <a:endParaRPr lang="fr-FR" dirty="0"/>
          </a:p>
        </p:txBody>
      </p:sp>
      <p:pic>
        <p:nvPicPr>
          <p:cNvPr id="18" name="Picture 17"/>
          <p:cNvPicPr/>
          <p:nvPr/>
        </p:nvPicPr>
        <p:blipFill>
          <a:blip r:embed="rId2" cstate="print"/>
          <a:srcRect l="2778"/>
          <a:stretch>
            <a:fillRect/>
          </a:stretch>
        </p:blipFill>
        <p:spPr bwMode="auto">
          <a:xfrm>
            <a:off x="3347864" y="1916832"/>
            <a:ext cx="1193109" cy="21525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Picture 18"/>
          <p:cNvPicPr/>
          <p:nvPr/>
        </p:nvPicPr>
        <p:blipFill>
          <a:blip r:embed="rId3" cstate="print"/>
          <a:srcRect l="2526" r="11673"/>
          <a:stretch>
            <a:fillRect/>
          </a:stretch>
        </p:blipFill>
        <p:spPr bwMode="auto">
          <a:xfrm>
            <a:off x="3347864" y="4149080"/>
            <a:ext cx="1246568" cy="20410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" name="Picture 20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220072" y="1988840"/>
            <a:ext cx="1211206" cy="21553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" name="Picture 21"/>
          <p:cNvPicPr/>
          <p:nvPr/>
        </p:nvPicPr>
        <p:blipFill>
          <a:blip r:embed="rId5" cstate="print"/>
          <a:srcRect l="2460" t="13242" r="35910" b="14612"/>
          <a:stretch>
            <a:fillRect/>
          </a:stretch>
        </p:blipFill>
        <p:spPr bwMode="auto">
          <a:xfrm>
            <a:off x="5292080" y="4077072"/>
            <a:ext cx="1363435" cy="2114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" name="Picture 22"/>
          <p:cNvPicPr/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092280" y="1988840"/>
            <a:ext cx="1219417" cy="21553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" name="Picture 23"/>
          <p:cNvPicPr/>
          <p:nvPr/>
        </p:nvPicPr>
        <p:blipFill>
          <a:blip r:embed="rId7" cstate="print"/>
          <a:srcRect t="3992" r="7766"/>
          <a:stretch>
            <a:fillRect/>
          </a:stretch>
        </p:blipFill>
        <p:spPr bwMode="auto">
          <a:xfrm>
            <a:off x="7092280" y="4077072"/>
            <a:ext cx="1377042" cy="21457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smtClean="0"/>
              <a:t>Results</a:t>
            </a:r>
            <a:endParaRPr lang="en-US" dirty="0" smtClean="0"/>
          </a:p>
        </p:txBody>
      </p:sp>
      <p:sp>
        <p:nvSpPr>
          <p:cNvPr id="14" name="Content Placeholder 1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571500" indent="-571500"/>
            <a:r>
              <a:rPr lang="en-US" dirty="0" smtClean="0"/>
              <a:t>I. Sound processing</a:t>
            </a:r>
          </a:p>
          <a:p>
            <a:pPr marL="571500" indent="-571500"/>
            <a:r>
              <a:rPr lang="en-US" dirty="0" smtClean="0"/>
              <a:t>II. Comparison</a:t>
            </a:r>
          </a:p>
          <a:p>
            <a:pPr marL="937260" lvl="1" indent="-571500"/>
            <a:r>
              <a:rPr lang="en-US" dirty="0" smtClean="0"/>
              <a:t>a. Existing methods</a:t>
            </a:r>
          </a:p>
          <a:p>
            <a:pPr marL="937260" lvl="1" indent="-571500"/>
            <a:r>
              <a:rPr lang="en-US" dirty="0" smtClean="0"/>
              <a:t>b. Dynamic Time Warping</a:t>
            </a:r>
          </a:p>
          <a:p>
            <a:pPr marL="937260" lvl="1" indent="-571500"/>
            <a:r>
              <a:rPr lang="en-US" dirty="0" smtClean="0"/>
              <a:t>c. Method improvement</a:t>
            </a:r>
          </a:p>
          <a:p>
            <a:pPr marL="937260" lvl="1" indent="-571500"/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d. Results</a:t>
            </a:r>
          </a:p>
          <a:p>
            <a:pPr marL="571500" indent="-571500"/>
            <a:r>
              <a:rPr lang="en-US" dirty="0" smtClean="0"/>
              <a:t>III. Human Machine</a:t>
            </a:r>
          </a:p>
          <a:p>
            <a:pPr marL="571500" indent="-571500"/>
            <a:r>
              <a:rPr lang="en-US" dirty="0" smtClean="0"/>
              <a:t>Interface</a:t>
            </a:r>
          </a:p>
          <a:p>
            <a:endParaRPr lang="fr-FR" dirty="0"/>
          </a:p>
        </p:txBody>
      </p:sp>
      <p:graphicFrame>
        <p:nvGraphicFramePr>
          <p:cNvPr id="17" name="Content Placeholder 16"/>
          <p:cNvGraphicFramePr>
            <a:graphicFrameLocks noGrp="1"/>
          </p:cNvGraphicFramePr>
          <p:nvPr>
            <p:ph sz="half" idx="2"/>
          </p:nvPr>
        </p:nvGraphicFramePr>
        <p:xfrm>
          <a:off x="3131840" y="2276871"/>
          <a:ext cx="5376207" cy="3115993"/>
        </p:xfrm>
        <a:graphic>
          <a:graphicData uri="http://schemas.openxmlformats.org/drawingml/2006/table">
            <a:tbl>
              <a:tblPr/>
              <a:tblGrid>
                <a:gridCol w="1191860"/>
                <a:gridCol w="1093214"/>
                <a:gridCol w="1128348"/>
                <a:gridCol w="1081052"/>
                <a:gridCol w="881733"/>
              </a:tblGrid>
              <a:tr h="890283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400" dirty="0">
                          <a:latin typeface="Calibri"/>
                          <a:ea typeface="Calibri"/>
                          <a:cs typeface="Times New Roman"/>
                        </a:rPr>
                        <a:t>        </a:t>
                      </a:r>
                      <a:r>
                        <a:rPr lang="en-US" sz="1100" kern="1400" dirty="0" smtClean="0">
                          <a:latin typeface="Calibri"/>
                          <a:ea typeface="Calibri"/>
                          <a:cs typeface="Times New Roman"/>
                        </a:rPr>
                        <a:t>Words</a:t>
                      </a: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1100" kern="1400" dirty="0" smtClean="0"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fr-FR" sz="1100" dirty="0"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400" dirty="0">
                          <a:latin typeface="Calibri"/>
                          <a:ea typeface="Calibri"/>
                          <a:cs typeface="Times New Roman"/>
                        </a:rPr>
                        <a:t>Method            ….</a:t>
                      </a:r>
                      <a:endParaRPr lang="fr-FR" sz="11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latin typeface="Calibri"/>
                          <a:ea typeface="Calibri"/>
                          <a:cs typeface="Times New Roman"/>
                        </a:rPr>
                        <a:t>“gauche”, “droite”, “haut”, “bas”</a:t>
                      </a:r>
                      <a:endParaRPr lang="fr-FR" sz="1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400">
                          <a:latin typeface="Calibri"/>
                          <a:ea typeface="Calibri"/>
                          <a:cs typeface="Times New Roman"/>
                        </a:rPr>
                        <a:t>“Bonjour”, “Hello”, “Maison”, ”Placard”</a:t>
                      </a:r>
                      <a:endParaRPr lang="fr-FR" sz="1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400">
                          <a:latin typeface="Calibri"/>
                          <a:ea typeface="Calibri"/>
                          <a:cs typeface="Times New Roman"/>
                        </a:rPr>
                        <a:t>“vacherin”, “tiramisu”, “moelleux”, “bûche”</a:t>
                      </a:r>
                      <a:endParaRPr lang="fr-FR" sz="1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400">
                          <a:latin typeface="Calibri"/>
                          <a:ea typeface="Calibri"/>
                          <a:cs typeface="Times New Roman"/>
                        </a:rPr>
                        <a:t>“Riri”, “Fifi”, “Loulou”, “toto”</a:t>
                      </a:r>
                      <a:endParaRPr lang="fr-FR" sz="1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257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400">
                          <a:latin typeface="Calibri"/>
                          <a:ea typeface="Calibri"/>
                          <a:cs typeface="Times New Roman"/>
                        </a:rPr>
                        <a:t>DTW local</a:t>
                      </a:r>
                      <a:endParaRPr lang="fr-FR" sz="1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400">
                          <a:latin typeface="Calibri"/>
                          <a:ea typeface="Calibri"/>
                          <a:cs typeface="Times New Roman"/>
                        </a:rPr>
                        <a:t>62,5%</a:t>
                      </a:r>
                      <a:endParaRPr lang="fr-FR" sz="1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400">
                          <a:latin typeface="Calibri"/>
                          <a:ea typeface="Calibri"/>
                          <a:cs typeface="Times New Roman"/>
                        </a:rPr>
                        <a:t>80%</a:t>
                      </a:r>
                      <a:endParaRPr lang="fr-FR" sz="1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400">
                          <a:latin typeface="Calibri"/>
                          <a:ea typeface="Calibri"/>
                          <a:cs typeface="Times New Roman"/>
                        </a:rPr>
                        <a:t>70%</a:t>
                      </a:r>
                      <a:endParaRPr lang="fr-FR" sz="1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400">
                          <a:latin typeface="Calibri"/>
                          <a:ea typeface="Calibri"/>
                          <a:cs typeface="Times New Roman"/>
                        </a:rPr>
                        <a:t>70%</a:t>
                      </a:r>
                      <a:endParaRPr lang="fr-FR" sz="1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6771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latin typeface="Calibri"/>
                          <a:ea typeface="Calibri"/>
                          <a:cs typeface="Times New Roman"/>
                        </a:rPr>
                        <a:t>DTW local and beginning detection</a:t>
                      </a:r>
                      <a:endParaRPr lang="fr-FR" sz="1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400">
                          <a:latin typeface="Calibri"/>
                          <a:ea typeface="Calibri"/>
                          <a:cs typeface="Times New Roman"/>
                        </a:rPr>
                        <a:t>62,5%</a:t>
                      </a:r>
                      <a:endParaRPr lang="fr-FR" sz="1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400">
                          <a:latin typeface="Calibri"/>
                          <a:ea typeface="Calibri"/>
                          <a:cs typeface="Times New Roman"/>
                        </a:rPr>
                        <a:t>80%</a:t>
                      </a:r>
                      <a:endParaRPr lang="fr-FR" sz="1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400">
                          <a:latin typeface="Calibri"/>
                          <a:ea typeface="Calibri"/>
                          <a:cs typeface="Times New Roman"/>
                        </a:rPr>
                        <a:t>70%</a:t>
                      </a:r>
                      <a:endParaRPr lang="fr-FR" sz="1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400">
                          <a:latin typeface="Calibri"/>
                          <a:ea typeface="Calibri"/>
                          <a:cs typeface="Times New Roman"/>
                        </a:rPr>
                        <a:t>70%</a:t>
                      </a:r>
                      <a:endParaRPr lang="fr-FR" sz="1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6771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latin typeface="Calibri"/>
                          <a:ea typeface="Calibri"/>
                          <a:cs typeface="Times New Roman"/>
                        </a:rPr>
                        <a:t>DTW median and beginning detection</a:t>
                      </a:r>
                      <a:endParaRPr lang="fr-FR" sz="1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400">
                          <a:latin typeface="Calibri"/>
                          <a:ea typeface="Calibri"/>
                          <a:cs typeface="Times New Roman"/>
                        </a:rPr>
                        <a:t>85%</a:t>
                      </a:r>
                      <a:endParaRPr lang="fr-FR" sz="1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400">
                          <a:latin typeface="Calibri"/>
                          <a:ea typeface="Calibri"/>
                          <a:cs typeface="Times New Roman"/>
                        </a:rPr>
                        <a:t>85%</a:t>
                      </a:r>
                      <a:endParaRPr lang="fr-FR" sz="1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400">
                          <a:latin typeface="Calibri"/>
                          <a:ea typeface="Calibri"/>
                          <a:cs typeface="Times New Roman"/>
                        </a:rPr>
                        <a:t>98%</a:t>
                      </a:r>
                      <a:endParaRPr lang="fr-FR" sz="1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400">
                          <a:latin typeface="Calibri"/>
                          <a:ea typeface="Calibri"/>
                          <a:cs typeface="Times New Roman"/>
                        </a:rPr>
                        <a:t>65%</a:t>
                      </a:r>
                      <a:endParaRPr lang="fr-FR" sz="1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6771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400">
                          <a:latin typeface="Calibri"/>
                          <a:ea typeface="Calibri"/>
                          <a:cs typeface="Times New Roman"/>
                        </a:rPr>
                        <a:t>DTW  global and beginning detection</a:t>
                      </a:r>
                      <a:endParaRPr lang="fr-FR" sz="1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400">
                          <a:latin typeface="Calibri"/>
                          <a:ea typeface="Calibri"/>
                          <a:cs typeface="Times New Roman"/>
                        </a:rPr>
                        <a:t>95%</a:t>
                      </a:r>
                      <a:endParaRPr lang="fr-FR" sz="1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400">
                          <a:latin typeface="Calibri"/>
                          <a:ea typeface="Calibri"/>
                          <a:cs typeface="Times New Roman"/>
                        </a:rPr>
                        <a:t>90%</a:t>
                      </a:r>
                      <a:endParaRPr lang="fr-FR" sz="1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400">
                          <a:latin typeface="Calibri"/>
                          <a:ea typeface="Calibri"/>
                          <a:cs typeface="Times New Roman"/>
                        </a:rPr>
                        <a:t>98%</a:t>
                      </a:r>
                      <a:endParaRPr lang="fr-FR" sz="1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400" dirty="0">
                          <a:latin typeface="Calibri"/>
                          <a:ea typeface="Calibri"/>
                          <a:cs typeface="Times New Roman"/>
                        </a:rPr>
                        <a:t>85%</a:t>
                      </a:r>
                      <a:endParaRPr lang="fr-FR" sz="11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02132-0EFC-4140-B7E5-E20918FBBD76}" type="slidenum">
              <a:rPr lang="fr-FR" smtClean="0"/>
              <a:pPr/>
              <a:t>19</a:t>
            </a:fld>
            <a:endParaRPr lang="fr-FR"/>
          </a:p>
        </p:txBody>
      </p:sp>
      <p:sp>
        <p:nvSpPr>
          <p:cNvPr id="6" name="TextBox 5"/>
          <p:cNvSpPr txBox="1"/>
          <p:nvPr/>
        </p:nvSpPr>
        <p:spPr>
          <a:xfrm>
            <a:off x="179512" y="5934670"/>
            <a:ext cx="27363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Guénon Marie</a:t>
            </a:r>
          </a:p>
          <a:p>
            <a:r>
              <a:rPr lang="fr-FR" dirty="0" smtClean="0"/>
              <a:t>Achard Jean-Paul</a:t>
            </a:r>
          </a:p>
          <a:p>
            <a:r>
              <a:rPr lang="fr-FR" dirty="0" smtClean="0"/>
              <a:t>Favreau Jean-Dominique</a:t>
            </a:r>
            <a:endParaRPr lang="fr-FR" dirty="0"/>
          </a:p>
        </p:txBody>
      </p:sp>
      <p:sp>
        <p:nvSpPr>
          <p:cNvPr id="30725" name="Rectangle 5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sp>
        <p:nvSpPr>
          <p:cNvPr id="30726" name="Rectangle 6"/>
          <p:cNvSpPr>
            <a:spLocks noChangeArrowheads="1"/>
          </p:cNvSpPr>
          <p:nvPr/>
        </p:nvSpPr>
        <p:spPr bwMode="auto">
          <a:xfrm>
            <a:off x="0" y="94297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710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sp>
        <p:nvSpPr>
          <p:cNvPr id="47109" name="Rectangle 5"/>
          <p:cNvSpPr>
            <a:spLocks noChangeArrowheads="1"/>
          </p:cNvSpPr>
          <p:nvPr/>
        </p:nvSpPr>
        <p:spPr bwMode="auto">
          <a:xfrm>
            <a:off x="0" y="7239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7111" name="Rectangle 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sp>
        <p:nvSpPr>
          <p:cNvPr id="47112" name="Rectangle 8"/>
          <p:cNvSpPr>
            <a:spLocks noChangeArrowheads="1"/>
          </p:cNvSpPr>
          <p:nvPr/>
        </p:nvSpPr>
        <p:spPr bwMode="auto">
          <a:xfrm>
            <a:off x="0" y="7239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813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sp>
        <p:nvSpPr>
          <p:cNvPr id="48131" name="Rectangle 3"/>
          <p:cNvSpPr>
            <a:spLocks noChangeArrowheads="1"/>
          </p:cNvSpPr>
          <p:nvPr/>
        </p:nvSpPr>
        <p:spPr bwMode="auto">
          <a:xfrm>
            <a:off x="0" y="82867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707904" y="6309320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MAM4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Introduction</a:t>
            </a:r>
            <a:endParaRPr lang="fr-FR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935480"/>
            <a:ext cx="8229600" cy="4013800"/>
          </a:xfrm>
        </p:spPr>
        <p:txBody>
          <a:bodyPr>
            <a:normAutofit/>
          </a:bodyPr>
          <a:lstStyle/>
          <a:p>
            <a:endParaRPr lang="en-US" dirty="0" smtClean="0"/>
          </a:p>
          <a:p>
            <a:r>
              <a:rPr lang="en-US" dirty="0" smtClean="0"/>
              <a:t>Home automation system</a:t>
            </a:r>
          </a:p>
          <a:p>
            <a:endParaRPr lang="en-US" dirty="0" smtClean="0"/>
          </a:p>
          <a:p>
            <a:r>
              <a:rPr lang="en-US" dirty="0" smtClean="0"/>
              <a:t>Disable persons</a:t>
            </a:r>
          </a:p>
          <a:p>
            <a:endParaRPr lang="en-US" dirty="0" smtClean="0"/>
          </a:p>
          <a:p>
            <a:r>
              <a:rPr lang="en-US" dirty="0" smtClean="0"/>
              <a:t>Games</a:t>
            </a:r>
            <a:endParaRPr lang="fr-FR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02132-0EFC-4140-B7E5-E20918FBBD76}" type="slidenum">
              <a:rPr lang="fr-FR" smtClean="0"/>
              <a:pPr/>
              <a:t>2</a:t>
            </a:fld>
            <a:endParaRPr lang="fr-FR" dirty="0"/>
          </a:p>
        </p:txBody>
      </p:sp>
      <p:sp>
        <p:nvSpPr>
          <p:cNvPr id="6" name="TextBox 5"/>
          <p:cNvSpPr txBox="1"/>
          <p:nvPr/>
        </p:nvSpPr>
        <p:spPr>
          <a:xfrm>
            <a:off x="179512" y="5934670"/>
            <a:ext cx="26642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Guénon Marie</a:t>
            </a:r>
          </a:p>
          <a:p>
            <a:r>
              <a:rPr lang="fr-FR" dirty="0" smtClean="0"/>
              <a:t>Achard Jean-Paul</a:t>
            </a:r>
          </a:p>
          <a:p>
            <a:r>
              <a:rPr lang="fr-FR" dirty="0" smtClean="0"/>
              <a:t>Favreau Jean-Dominique</a:t>
            </a:r>
            <a:endParaRPr lang="fr-FR" dirty="0"/>
          </a:p>
        </p:txBody>
      </p:sp>
      <p:pic>
        <p:nvPicPr>
          <p:cNvPr id="16386" name="Picture 2" descr="http://alumni.polytech.unice.fr/wp-content/uploads/2009/12/logoPolytechNice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24128" y="6191249"/>
            <a:ext cx="2114550" cy="666751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3707904" y="6309320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MAM4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G:\ihm\Capture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15816" y="1772816"/>
            <a:ext cx="4176464" cy="2476310"/>
          </a:xfrm>
          <a:prstGeom prst="rect">
            <a:avLst/>
          </a:prstGeom>
          <a:noFill/>
        </p:spPr>
      </p:pic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571500" indent="-571500"/>
            <a:r>
              <a:rPr lang="en-US" sz="5400" dirty="0" smtClean="0"/>
              <a:t>Human Machine Interface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571500" indent="-571500"/>
            <a:r>
              <a:rPr lang="en-US" dirty="0" smtClean="0"/>
              <a:t>I. Sound processing</a:t>
            </a:r>
          </a:p>
          <a:p>
            <a:pPr marL="571500" indent="-571500"/>
            <a:r>
              <a:rPr lang="en-US" dirty="0" smtClean="0"/>
              <a:t>II. Comparison</a:t>
            </a:r>
          </a:p>
          <a:p>
            <a:pPr marL="571500" indent="-571500"/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III. Human Machine</a:t>
            </a:r>
          </a:p>
          <a:p>
            <a:pPr marL="571500" indent="-571500"/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Interface</a:t>
            </a:r>
          </a:p>
          <a:p>
            <a:pPr marL="937260" lvl="1" indent="-571500"/>
            <a:r>
              <a:rPr lang="en-US" dirty="0" smtClean="0"/>
              <a:t>a. Menu</a:t>
            </a:r>
          </a:p>
          <a:p>
            <a:pPr marL="937260" lvl="1" indent="-571500"/>
            <a:r>
              <a:rPr lang="en-US" dirty="0" smtClean="0"/>
              <a:t>b. How to play</a:t>
            </a:r>
          </a:p>
          <a:p>
            <a:pPr marL="571500" indent="-571500"/>
            <a:endParaRPr lang="en-US" dirty="0" smtClean="0"/>
          </a:p>
          <a:p>
            <a:endParaRPr lang="fr-FR" dirty="0"/>
          </a:p>
        </p:txBody>
      </p:sp>
      <p:sp>
        <p:nvSpPr>
          <p:cNvPr id="15" name="Content Placeholder 1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02132-0EFC-4140-B7E5-E20918FBBD76}" type="slidenum">
              <a:rPr lang="fr-FR" smtClean="0"/>
              <a:pPr/>
              <a:t>20</a:t>
            </a:fld>
            <a:endParaRPr lang="fr-FR" dirty="0"/>
          </a:p>
        </p:txBody>
      </p:sp>
      <p:sp>
        <p:nvSpPr>
          <p:cNvPr id="6" name="TextBox 5"/>
          <p:cNvSpPr txBox="1"/>
          <p:nvPr/>
        </p:nvSpPr>
        <p:spPr>
          <a:xfrm>
            <a:off x="179512" y="5934670"/>
            <a:ext cx="27363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Guénon Marie</a:t>
            </a:r>
          </a:p>
          <a:p>
            <a:r>
              <a:rPr lang="fr-FR" dirty="0" smtClean="0"/>
              <a:t>Achard Jean-Paul</a:t>
            </a:r>
          </a:p>
          <a:p>
            <a:r>
              <a:rPr lang="fr-FR" dirty="0" smtClean="0"/>
              <a:t>Favreau Jean-Dominique</a:t>
            </a:r>
            <a:endParaRPr lang="fr-FR" dirty="0"/>
          </a:p>
        </p:txBody>
      </p:sp>
      <p:sp>
        <p:nvSpPr>
          <p:cNvPr id="30725" name="Rectangle 5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 dirty="0"/>
          </a:p>
        </p:txBody>
      </p:sp>
      <p:sp>
        <p:nvSpPr>
          <p:cNvPr id="30726" name="Rectangle 6"/>
          <p:cNvSpPr>
            <a:spLocks noChangeArrowheads="1"/>
          </p:cNvSpPr>
          <p:nvPr/>
        </p:nvSpPr>
        <p:spPr bwMode="auto">
          <a:xfrm>
            <a:off x="0" y="94297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710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 dirty="0"/>
          </a:p>
        </p:txBody>
      </p:sp>
      <p:sp>
        <p:nvSpPr>
          <p:cNvPr id="47109" name="Rectangle 5"/>
          <p:cNvSpPr>
            <a:spLocks noChangeArrowheads="1"/>
          </p:cNvSpPr>
          <p:nvPr/>
        </p:nvSpPr>
        <p:spPr bwMode="auto">
          <a:xfrm>
            <a:off x="0" y="7239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7111" name="Rectangle 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 dirty="0"/>
          </a:p>
        </p:txBody>
      </p:sp>
      <p:sp>
        <p:nvSpPr>
          <p:cNvPr id="47112" name="Rectangle 8"/>
          <p:cNvSpPr>
            <a:spLocks noChangeArrowheads="1"/>
          </p:cNvSpPr>
          <p:nvPr/>
        </p:nvSpPr>
        <p:spPr bwMode="auto">
          <a:xfrm>
            <a:off x="0" y="7239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813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 dirty="0"/>
          </a:p>
        </p:txBody>
      </p:sp>
      <p:sp>
        <p:nvSpPr>
          <p:cNvPr id="48131" name="Rectangle 3"/>
          <p:cNvSpPr>
            <a:spLocks noChangeArrowheads="1"/>
          </p:cNvSpPr>
          <p:nvPr/>
        </p:nvSpPr>
        <p:spPr bwMode="auto">
          <a:xfrm>
            <a:off x="0" y="82867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707904" y="6309320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MAM4</a:t>
            </a:r>
            <a:endParaRPr lang="fr-FR" dirty="0"/>
          </a:p>
        </p:txBody>
      </p:sp>
      <p:pic>
        <p:nvPicPr>
          <p:cNvPr id="1026" name="Picture 2" descr="G:\ihm\4.png"/>
          <p:cNvPicPr>
            <a:picLocks noChangeAspect="1" noChangeArrowheads="1"/>
          </p:cNvPicPr>
          <p:nvPr/>
        </p:nvPicPr>
        <p:blipFill>
          <a:blip r:embed="rId4" cstate="print"/>
          <a:srcRect l="28409" t="27019" r="24341" b="25942"/>
          <a:stretch>
            <a:fillRect/>
          </a:stretch>
        </p:blipFill>
        <p:spPr bwMode="auto">
          <a:xfrm>
            <a:off x="4499992" y="3670946"/>
            <a:ext cx="4320480" cy="2419469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571500" indent="-571500"/>
            <a:r>
              <a:rPr lang="en-US" sz="5400" dirty="0" smtClean="0"/>
              <a:t>Menu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571500" indent="-571500"/>
            <a:r>
              <a:rPr lang="en-US" dirty="0" smtClean="0"/>
              <a:t>I. Sound processing</a:t>
            </a:r>
          </a:p>
          <a:p>
            <a:pPr marL="571500" indent="-571500"/>
            <a:r>
              <a:rPr lang="en-US" dirty="0" smtClean="0"/>
              <a:t>II. Comparison</a:t>
            </a:r>
          </a:p>
          <a:p>
            <a:pPr marL="571500" indent="-571500"/>
            <a:r>
              <a:rPr lang="en-US" dirty="0" smtClean="0"/>
              <a:t>III. Human Machine</a:t>
            </a:r>
          </a:p>
          <a:p>
            <a:pPr marL="571500" indent="-571500"/>
            <a:r>
              <a:rPr lang="en-US" dirty="0" smtClean="0"/>
              <a:t>Interface</a:t>
            </a:r>
          </a:p>
          <a:p>
            <a:pPr marL="937260" lvl="1" indent="-571500"/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a. Menu</a:t>
            </a:r>
          </a:p>
          <a:p>
            <a:pPr marL="937260" lvl="1" indent="-571500"/>
            <a:r>
              <a:rPr lang="en-US" dirty="0" smtClean="0"/>
              <a:t>b. How to play</a:t>
            </a:r>
          </a:p>
          <a:p>
            <a:pPr marL="571500" indent="-571500"/>
            <a:endParaRPr lang="en-US" dirty="0" smtClean="0"/>
          </a:p>
          <a:p>
            <a:endParaRPr lang="fr-FR" dirty="0"/>
          </a:p>
        </p:txBody>
      </p:sp>
      <p:sp>
        <p:nvSpPr>
          <p:cNvPr id="15" name="Content Placeholder 1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02132-0EFC-4140-B7E5-E20918FBBD76}" type="slidenum">
              <a:rPr lang="fr-FR" smtClean="0"/>
              <a:pPr/>
              <a:t>21</a:t>
            </a:fld>
            <a:endParaRPr lang="fr-FR" dirty="0"/>
          </a:p>
        </p:txBody>
      </p:sp>
      <p:sp>
        <p:nvSpPr>
          <p:cNvPr id="6" name="TextBox 5"/>
          <p:cNvSpPr txBox="1"/>
          <p:nvPr/>
        </p:nvSpPr>
        <p:spPr>
          <a:xfrm>
            <a:off x="179512" y="5934670"/>
            <a:ext cx="27363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Guénon Marie</a:t>
            </a:r>
          </a:p>
          <a:p>
            <a:r>
              <a:rPr lang="fr-FR" dirty="0" smtClean="0"/>
              <a:t>Achard Jean-Paul</a:t>
            </a:r>
          </a:p>
          <a:p>
            <a:r>
              <a:rPr lang="fr-FR" dirty="0" smtClean="0"/>
              <a:t>Favreau Jean-Dominique</a:t>
            </a:r>
            <a:endParaRPr lang="fr-FR" dirty="0"/>
          </a:p>
        </p:txBody>
      </p:sp>
      <p:sp>
        <p:nvSpPr>
          <p:cNvPr id="30725" name="Rectangle 5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 dirty="0"/>
          </a:p>
        </p:txBody>
      </p:sp>
      <p:sp>
        <p:nvSpPr>
          <p:cNvPr id="30726" name="Rectangle 6"/>
          <p:cNvSpPr>
            <a:spLocks noChangeArrowheads="1"/>
          </p:cNvSpPr>
          <p:nvPr/>
        </p:nvSpPr>
        <p:spPr bwMode="auto">
          <a:xfrm>
            <a:off x="0" y="94297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710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 dirty="0"/>
          </a:p>
        </p:txBody>
      </p:sp>
      <p:sp>
        <p:nvSpPr>
          <p:cNvPr id="47109" name="Rectangle 5"/>
          <p:cNvSpPr>
            <a:spLocks noChangeArrowheads="1"/>
          </p:cNvSpPr>
          <p:nvPr/>
        </p:nvSpPr>
        <p:spPr bwMode="auto">
          <a:xfrm>
            <a:off x="0" y="7239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7111" name="Rectangle 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 dirty="0"/>
          </a:p>
        </p:txBody>
      </p:sp>
      <p:sp>
        <p:nvSpPr>
          <p:cNvPr id="47112" name="Rectangle 8"/>
          <p:cNvSpPr>
            <a:spLocks noChangeArrowheads="1"/>
          </p:cNvSpPr>
          <p:nvPr/>
        </p:nvSpPr>
        <p:spPr bwMode="auto">
          <a:xfrm>
            <a:off x="0" y="7239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813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 dirty="0"/>
          </a:p>
        </p:txBody>
      </p:sp>
      <p:sp>
        <p:nvSpPr>
          <p:cNvPr id="48131" name="Rectangle 3"/>
          <p:cNvSpPr>
            <a:spLocks noChangeArrowheads="1"/>
          </p:cNvSpPr>
          <p:nvPr/>
        </p:nvSpPr>
        <p:spPr bwMode="auto">
          <a:xfrm>
            <a:off x="0" y="82867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707904" y="6309320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MAM4</a:t>
            </a:r>
            <a:endParaRPr lang="fr-FR" dirty="0"/>
          </a:p>
        </p:txBody>
      </p:sp>
      <p:pic>
        <p:nvPicPr>
          <p:cNvPr id="18" name="Picture 2" descr="G:\ihm\4.png"/>
          <p:cNvPicPr>
            <a:picLocks noChangeAspect="1" noChangeArrowheads="1"/>
          </p:cNvPicPr>
          <p:nvPr/>
        </p:nvPicPr>
        <p:blipFill>
          <a:blip r:embed="rId3" cstate="print"/>
          <a:srcRect l="28409" t="27019" r="24341" b="25942"/>
          <a:stretch>
            <a:fillRect/>
          </a:stretch>
        </p:blipFill>
        <p:spPr bwMode="auto">
          <a:xfrm>
            <a:off x="2987824" y="2204864"/>
            <a:ext cx="5786357" cy="324036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571500" indent="-571500"/>
            <a:r>
              <a:rPr lang="en-US" sz="5400" dirty="0" smtClean="0"/>
              <a:t>Menu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571500" indent="-571500"/>
            <a:r>
              <a:rPr lang="en-US" dirty="0" smtClean="0"/>
              <a:t>I. Sound processing</a:t>
            </a:r>
          </a:p>
          <a:p>
            <a:pPr marL="571500" indent="-571500"/>
            <a:r>
              <a:rPr lang="en-US" dirty="0" smtClean="0"/>
              <a:t>II. Comparison</a:t>
            </a:r>
          </a:p>
          <a:p>
            <a:pPr marL="571500" indent="-571500"/>
            <a:r>
              <a:rPr lang="en-US" dirty="0" smtClean="0"/>
              <a:t>III. Human Machine</a:t>
            </a:r>
          </a:p>
          <a:p>
            <a:pPr marL="571500" indent="-571500"/>
            <a:r>
              <a:rPr lang="en-US" dirty="0" smtClean="0"/>
              <a:t>Interface</a:t>
            </a:r>
          </a:p>
          <a:p>
            <a:pPr marL="937260" lvl="1" indent="-571500"/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a. Menu</a:t>
            </a:r>
          </a:p>
          <a:p>
            <a:pPr marL="937260" lvl="1" indent="-571500"/>
            <a:r>
              <a:rPr lang="en-US" dirty="0" smtClean="0"/>
              <a:t>b. How to play</a:t>
            </a:r>
          </a:p>
          <a:p>
            <a:pPr marL="571500" indent="-571500"/>
            <a:endParaRPr lang="en-US" dirty="0" smtClean="0"/>
          </a:p>
          <a:p>
            <a:endParaRPr lang="fr-FR" dirty="0"/>
          </a:p>
        </p:txBody>
      </p:sp>
      <p:sp>
        <p:nvSpPr>
          <p:cNvPr id="15" name="Content Placeholder 1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02132-0EFC-4140-B7E5-E20918FBBD76}" type="slidenum">
              <a:rPr lang="fr-FR" smtClean="0"/>
              <a:pPr/>
              <a:t>22</a:t>
            </a:fld>
            <a:endParaRPr lang="fr-FR" dirty="0"/>
          </a:p>
        </p:txBody>
      </p:sp>
      <p:sp>
        <p:nvSpPr>
          <p:cNvPr id="6" name="TextBox 5"/>
          <p:cNvSpPr txBox="1"/>
          <p:nvPr/>
        </p:nvSpPr>
        <p:spPr>
          <a:xfrm>
            <a:off x="179512" y="5934670"/>
            <a:ext cx="27363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Guénon Marie</a:t>
            </a:r>
          </a:p>
          <a:p>
            <a:r>
              <a:rPr lang="fr-FR" dirty="0" smtClean="0"/>
              <a:t>Achard Jean-Paul</a:t>
            </a:r>
          </a:p>
          <a:p>
            <a:r>
              <a:rPr lang="fr-FR" dirty="0" smtClean="0"/>
              <a:t>Favreau Jean-Dominique</a:t>
            </a:r>
            <a:endParaRPr lang="fr-FR" dirty="0"/>
          </a:p>
        </p:txBody>
      </p:sp>
      <p:sp>
        <p:nvSpPr>
          <p:cNvPr id="30725" name="Rectangle 5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 dirty="0"/>
          </a:p>
        </p:txBody>
      </p:sp>
      <p:sp>
        <p:nvSpPr>
          <p:cNvPr id="30726" name="Rectangle 6"/>
          <p:cNvSpPr>
            <a:spLocks noChangeArrowheads="1"/>
          </p:cNvSpPr>
          <p:nvPr/>
        </p:nvSpPr>
        <p:spPr bwMode="auto">
          <a:xfrm>
            <a:off x="0" y="94297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710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 dirty="0"/>
          </a:p>
        </p:txBody>
      </p:sp>
      <p:sp>
        <p:nvSpPr>
          <p:cNvPr id="47109" name="Rectangle 5"/>
          <p:cNvSpPr>
            <a:spLocks noChangeArrowheads="1"/>
          </p:cNvSpPr>
          <p:nvPr/>
        </p:nvSpPr>
        <p:spPr bwMode="auto">
          <a:xfrm>
            <a:off x="0" y="7239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7111" name="Rectangle 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 dirty="0"/>
          </a:p>
        </p:txBody>
      </p:sp>
      <p:sp>
        <p:nvSpPr>
          <p:cNvPr id="47112" name="Rectangle 8"/>
          <p:cNvSpPr>
            <a:spLocks noChangeArrowheads="1"/>
          </p:cNvSpPr>
          <p:nvPr/>
        </p:nvSpPr>
        <p:spPr bwMode="auto">
          <a:xfrm>
            <a:off x="0" y="7239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813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 dirty="0"/>
          </a:p>
        </p:txBody>
      </p:sp>
      <p:sp>
        <p:nvSpPr>
          <p:cNvPr id="48131" name="Rectangle 3"/>
          <p:cNvSpPr>
            <a:spLocks noChangeArrowheads="1"/>
          </p:cNvSpPr>
          <p:nvPr/>
        </p:nvSpPr>
        <p:spPr bwMode="auto">
          <a:xfrm>
            <a:off x="0" y="82867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707904" y="6309320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MAM4</a:t>
            </a:r>
            <a:endParaRPr lang="fr-FR" dirty="0"/>
          </a:p>
        </p:txBody>
      </p:sp>
      <p:pic>
        <p:nvPicPr>
          <p:cNvPr id="2050" name="Picture 2" descr="G:\ihm\Capture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131840" y="1844824"/>
            <a:ext cx="5645127" cy="324036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571500" indent="-571500"/>
            <a:r>
              <a:rPr lang="en-US" sz="5400" dirty="0" smtClean="0"/>
              <a:t>Menu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571500" indent="-571500"/>
            <a:r>
              <a:rPr lang="en-US" dirty="0" smtClean="0"/>
              <a:t>I. Sound processing</a:t>
            </a:r>
          </a:p>
          <a:p>
            <a:pPr marL="571500" indent="-571500"/>
            <a:r>
              <a:rPr lang="en-US" dirty="0" smtClean="0"/>
              <a:t>II. Comparison</a:t>
            </a:r>
          </a:p>
          <a:p>
            <a:pPr marL="571500" indent="-571500"/>
            <a:r>
              <a:rPr lang="en-US" dirty="0" smtClean="0"/>
              <a:t>III. Human Machine</a:t>
            </a:r>
          </a:p>
          <a:p>
            <a:pPr marL="571500" indent="-571500"/>
            <a:r>
              <a:rPr lang="en-US" dirty="0" smtClean="0"/>
              <a:t>Interface</a:t>
            </a:r>
          </a:p>
          <a:p>
            <a:pPr marL="937260" lvl="1" indent="-571500"/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a. Menu</a:t>
            </a:r>
          </a:p>
          <a:p>
            <a:pPr marL="937260" lvl="1" indent="-571500"/>
            <a:r>
              <a:rPr lang="en-US" dirty="0" smtClean="0"/>
              <a:t>b. How to play</a:t>
            </a:r>
          </a:p>
          <a:p>
            <a:pPr marL="571500" indent="-571500"/>
            <a:endParaRPr lang="en-US" dirty="0" smtClean="0"/>
          </a:p>
          <a:p>
            <a:endParaRPr lang="fr-FR" dirty="0"/>
          </a:p>
        </p:txBody>
      </p:sp>
      <p:sp>
        <p:nvSpPr>
          <p:cNvPr id="15" name="Content Placeholder 1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02132-0EFC-4140-B7E5-E20918FBBD76}" type="slidenum">
              <a:rPr lang="fr-FR" smtClean="0"/>
              <a:pPr/>
              <a:t>23</a:t>
            </a:fld>
            <a:endParaRPr lang="fr-FR" dirty="0"/>
          </a:p>
        </p:txBody>
      </p:sp>
      <p:sp>
        <p:nvSpPr>
          <p:cNvPr id="6" name="TextBox 5"/>
          <p:cNvSpPr txBox="1"/>
          <p:nvPr/>
        </p:nvSpPr>
        <p:spPr>
          <a:xfrm>
            <a:off x="179512" y="5934670"/>
            <a:ext cx="27363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Guénon Marie</a:t>
            </a:r>
          </a:p>
          <a:p>
            <a:r>
              <a:rPr lang="fr-FR" dirty="0" smtClean="0"/>
              <a:t>Achard Jean-Paul</a:t>
            </a:r>
          </a:p>
          <a:p>
            <a:r>
              <a:rPr lang="fr-FR" dirty="0" smtClean="0"/>
              <a:t>Favreau Jean-Dominique</a:t>
            </a:r>
            <a:endParaRPr lang="fr-FR" dirty="0"/>
          </a:p>
        </p:txBody>
      </p:sp>
      <p:sp>
        <p:nvSpPr>
          <p:cNvPr id="30725" name="Rectangle 5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 dirty="0"/>
          </a:p>
        </p:txBody>
      </p:sp>
      <p:sp>
        <p:nvSpPr>
          <p:cNvPr id="30726" name="Rectangle 6"/>
          <p:cNvSpPr>
            <a:spLocks noChangeArrowheads="1"/>
          </p:cNvSpPr>
          <p:nvPr/>
        </p:nvSpPr>
        <p:spPr bwMode="auto">
          <a:xfrm>
            <a:off x="0" y="94297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710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 dirty="0"/>
          </a:p>
        </p:txBody>
      </p:sp>
      <p:sp>
        <p:nvSpPr>
          <p:cNvPr id="47109" name="Rectangle 5"/>
          <p:cNvSpPr>
            <a:spLocks noChangeArrowheads="1"/>
          </p:cNvSpPr>
          <p:nvPr/>
        </p:nvSpPr>
        <p:spPr bwMode="auto">
          <a:xfrm>
            <a:off x="0" y="7239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7111" name="Rectangle 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 dirty="0"/>
          </a:p>
        </p:txBody>
      </p:sp>
      <p:sp>
        <p:nvSpPr>
          <p:cNvPr id="47112" name="Rectangle 8"/>
          <p:cNvSpPr>
            <a:spLocks noChangeArrowheads="1"/>
          </p:cNvSpPr>
          <p:nvPr/>
        </p:nvSpPr>
        <p:spPr bwMode="auto">
          <a:xfrm>
            <a:off x="0" y="7239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813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 dirty="0"/>
          </a:p>
        </p:txBody>
      </p:sp>
      <p:sp>
        <p:nvSpPr>
          <p:cNvPr id="48131" name="Rectangle 3"/>
          <p:cNvSpPr>
            <a:spLocks noChangeArrowheads="1"/>
          </p:cNvSpPr>
          <p:nvPr/>
        </p:nvSpPr>
        <p:spPr bwMode="auto">
          <a:xfrm>
            <a:off x="0" y="82867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707904" y="6309320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MAM4</a:t>
            </a:r>
            <a:endParaRPr lang="fr-FR" dirty="0"/>
          </a:p>
        </p:txBody>
      </p:sp>
      <p:pic>
        <p:nvPicPr>
          <p:cNvPr id="18434" name="Picture 2" descr="https://github.com/jeando/projetS7/blob/master/src/test/menu_enreg_son1.png?raw=true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87824" y="1196752"/>
            <a:ext cx="5790762" cy="4499089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571500" indent="-571500"/>
            <a:r>
              <a:rPr lang="en-US" sz="5400" dirty="0" smtClean="0"/>
              <a:t>Menu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571500" indent="-571500"/>
            <a:r>
              <a:rPr lang="en-US" dirty="0" smtClean="0"/>
              <a:t>I. Sound processing</a:t>
            </a:r>
          </a:p>
          <a:p>
            <a:pPr marL="571500" indent="-571500"/>
            <a:r>
              <a:rPr lang="en-US" dirty="0" smtClean="0"/>
              <a:t>II. Comparison</a:t>
            </a:r>
          </a:p>
          <a:p>
            <a:pPr marL="571500" indent="-571500"/>
            <a:r>
              <a:rPr lang="en-US" dirty="0" smtClean="0"/>
              <a:t>III. Human Machine</a:t>
            </a:r>
          </a:p>
          <a:p>
            <a:pPr marL="571500" indent="-571500"/>
            <a:r>
              <a:rPr lang="en-US" dirty="0" smtClean="0"/>
              <a:t>Interface</a:t>
            </a:r>
          </a:p>
          <a:p>
            <a:pPr marL="937260" lvl="1" indent="-571500"/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a. Menu</a:t>
            </a:r>
          </a:p>
          <a:p>
            <a:pPr marL="937260" lvl="1" indent="-571500"/>
            <a:r>
              <a:rPr lang="en-US" dirty="0" smtClean="0"/>
              <a:t>b. How to play</a:t>
            </a:r>
          </a:p>
          <a:p>
            <a:pPr marL="571500" indent="-571500"/>
            <a:endParaRPr lang="en-US" dirty="0" smtClean="0"/>
          </a:p>
          <a:p>
            <a:endParaRPr lang="fr-FR" dirty="0"/>
          </a:p>
        </p:txBody>
      </p:sp>
      <p:sp>
        <p:nvSpPr>
          <p:cNvPr id="15" name="Content Placeholder 1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02132-0EFC-4140-B7E5-E20918FBBD76}" type="slidenum">
              <a:rPr lang="fr-FR" smtClean="0"/>
              <a:pPr/>
              <a:t>24</a:t>
            </a:fld>
            <a:endParaRPr lang="fr-FR" dirty="0"/>
          </a:p>
        </p:txBody>
      </p:sp>
      <p:sp>
        <p:nvSpPr>
          <p:cNvPr id="6" name="TextBox 5"/>
          <p:cNvSpPr txBox="1"/>
          <p:nvPr/>
        </p:nvSpPr>
        <p:spPr>
          <a:xfrm>
            <a:off x="179512" y="5934670"/>
            <a:ext cx="27363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Guénon Marie</a:t>
            </a:r>
          </a:p>
          <a:p>
            <a:r>
              <a:rPr lang="fr-FR" dirty="0" smtClean="0"/>
              <a:t>Achard Jean-Paul</a:t>
            </a:r>
          </a:p>
          <a:p>
            <a:r>
              <a:rPr lang="fr-FR" dirty="0" smtClean="0"/>
              <a:t>Favreau Jean-Dominique</a:t>
            </a:r>
            <a:endParaRPr lang="fr-FR" dirty="0"/>
          </a:p>
        </p:txBody>
      </p:sp>
      <p:sp>
        <p:nvSpPr>
          <p:cNvPr id="30725" name="Rectangle 5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 dirty="0"/>
          </a:p>
        </p:txBody>
      </p:sp>
      <p:sp>
        <p:nvSpPr>
          <p:cNvPr id="30726" name="Rectangle 6"/>
          <p:cNvSpPr>
            <a:spLocks noChangeArrowheads="1"/>
          </p:cNvSpPr>
          <p:nvPr/>
        </p:nvSpPr>
        <p:spPr bwMode="auto">
          <a:xfrm>
            <a:off x="0" y="94297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710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 dirty="0"/>
          </a:p>
        </p:txBody>
      </p:sp>
      <p:sp>
        <p:nvSpPr>
          <p:cNvPr id="47109" name="Rectangle 5"/>
          <p:cNvSpPr>
            <a:spLocks noChangeArrowheads="1"/>
          </p:cNvSpPr>
          <p:nvPr/>
        </p:nvSpPr>
        <p:spPr bwMode="auto">
          <a:xfrm>
            <a:off x="0" y="7239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7111" name="Rectangle 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 dirty="0"/>
          </a:p>
        </p:txBody>
      </p:sp>
      <p:sp>
        <p:nvSpPr>
          <p:cNvPr id="47112" name="Rectangle 8"/>
          <p:cNvSpPr>
            <a:spLocks noChangeArrowheads="1"/>
          </p:cNvSpPr>
          <p:nvPr/>
        </p:nvSpPr>
        <p:spPr bwMode="auto">
          <a:xfrm>
            <a:off x="0" y="7239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813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 dirty="0"/>
          </a:p>
        </p:txBody>
      </p:sp>
      <p:sp>
        <p:nvSpPr>
          <p:cNvPr id="48131" name="Rectangle 3"/>
          <p:cNvSpPr>
            <a:spLocks noChangeArrowheads="1"/>
          </p:cNvSpPr>
          <p:nvPr/>
        </p:nvSpPr>
        <p:spPr bwMode="auto">
          <a:xfrm>
            <a:off x="0" y="82867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707904" y="6309320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MAM4</a:t>
            </a:r>
            <a:endParaRPr lang="fr-FR" dirty="0"/>
          </a:p>
        </p:txBody>
      </p:sp>
      <p:pic>
        <p:nvPicPr>
          <p:cNvPr id="16386" name="Picture 2" descr="https://github.com/jeando/projetS7/blob/master/src/test/menu_option.png?raw=true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59832" y="1556792"/>
            <a:ext cx="5826671" cy="402487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571500" indent="-571500"/>
            <a:r>
              <a:rPr lang="en-US" sz="5400" dirty="0" smtClean="0"/>
              <a:t>Human Machine Interface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571500" indent="-571500"/>
            <a:r>
              <a:rPr lang="en-US" dirty="0" smtClean="0"/>
              <a:t>I. Sound processing</a:t>
            </a:r>
          </a:p>
          <a:p>
            <a:pPr marL="571500" indent="-571500"/>
            <a:r>
              <a:rPr lang="en-US" dirty="0" smtClean="0"/>
              <a:t>II. Comparison</a:t>
            </a:r>
          </a:p>
          <a:p>
            <a:pPr marL="571500" indent="-571500"/>
            <a:r>
              <a:rPr lang="en-US" dirty="0" smtClean="0"/>
              <a:t>III. Human Machine</a:t>
            </a:r>
          </a:p>
          <a:p>
            <a:pPr marL="571500" indent="-571500"/>
            <a:r>
              <a:rPr lang="en-US" dirty="0" smtClean="0"/>
              <a:t>Interface</a:t>
            </a:r>
          </a:p>
          <a:p>
            <a:pPr marL="937260" lvl="1" indent="-571500"/>
            <a:r>
              <a:rPr lang="en-US" dirty="0" smtClean="0"/>
              <a:t>a. Menu</a:t>
            </a:r>
          </a:p>
          <a:p>
            <a:pPr marL="937260" lvl="1" indent="-571500"/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b. How to play</a:t>
            </a:r>
          </a:p>
          <a:p>
            <a:pPr marL="571500" indent="-571500"/>
            <a:endParaRPr lang="en-US" dirty="0" smtClean="0"/>
          </a:p>
          <a:p>
            <a:endParaRPr lang="fr-FR" dirty="0"/>
          </a:p>
        </p:txBody>
      </p:sp>
      <p:sp>
        <p:nvSpPr>
          <p:cNvPr id="15" name="Content Placeholder 1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02132-0EFC-4140-B7E5-E20918FBBD76}" type="slidenum">
              <a:rPr lang="fr-FR" smtClean="0"/>
              <a:pPr/>
              <a:t>25</a:t>
            </a:fld>
            <a:endParaRPr lang="fr-FR" dirty="0"/>
          </a:p>
        </p:txBody>
      </p:sp>
      <p:sp>
        <p:nvSpPr>
          <p:cNvPr id="6" name="TextBox 5"/>
          <p:cNvSpPr txBox="1"/>
          <p:nvPr/>
        </p:nvSpPr>
        <p:spPr>
          <a:xfrm>
            <a:off x="179512" y="5934670"/>
            <a:ext cx="27363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Guénon Marie</a:t>
            </a:r>
          </a:p>
          <a:p>
            <a:r>
              <a:rPr lang="fr-FR" dirty="0" smtClean="0"/>
              <a:t>Achard Jean-Paul</a:t>
            </a:r>
          </a:p>
          <a:p>
            <a:r>
              <a:rPr lang="fr-FR" dirty="0" smtClean="0"/>
              <a:t>Favreau Jean-Dominique</a:t>
            </a:r>
            <a:endParaRPr lang="fr-FR" dirty="0"/>
          </a:p>
        </p:txBody>
      </p:sp>
      <p:sp>
        <p:nvSpPr>
          <p:cNvPr id="30725" name="Rectangle 5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 dirty="0"/>
          </a:p>
        </p:txBody>
      </p:sp>
      <p:sp>
        <p:nvSpPr>
          <p:cNvPr id="30726" name="Rectangle 6"/>
          <p:cNvSpPr>
            <a:spLocks noChangeArrowheads="1"/>
          </p:cNvSpPr>
          <p:nvPr/>
        </p:nvSpPr>
        <p:spPr bwMode="auto">
          <a:xfrm>
            <a:off x="0" y="94297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710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 dirty="0"/>
          </a:p>
        </p:txBody>
      </p:sp>
      <p:sp>
        <p:nvSpPr>
          <p:cNvPr id="47109" name="Rectangle 5"/>
          <p:cNvSpPr>
            <a:spLocks noChangeArrowheads="1"/>
          </p:cNvSpPr>
          <p:nvPr/>
        </p:nvSpPr>
        <p:spPr bwMode="auto">
          <a:xfrm>
            <a:off x="0" y="7239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7111" name="Rectangle 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 dirty="0"/>
          </a:p>
        </p:txBody>
      </p:sp>
      <p:sp>
        <p:nvSpPr>
          <p:cNvPr id="47112" name="Rectangle 8"/>
          <p:cNvSpPr>
            <a:spLocks noChangeArrowheads="1"/>
          </p:cNvSpPr>
          <p:nvPr/>
        </p:nvSpPr>
        <p:spPr bwMode="auto">
          <a:xfrm>
            <a:off x="0" y="7239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813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 dirty="0"/>
          </a:p>
        </p:txBody>
      </p:sp>
      <p:sp>
        <p:nvSpPr>
          <p:cNvPr id="48131" name="Rectangle 3"/>
          <p:cNvSpPr>
            <a:spLocks noChangeArrowheads="1"/>
          </p:cNvSpPr>
          <p:nvPr/>
        </p:nvSpPr>
        <p:spPr bwMode="auto">
          <a:xfrm>
            <a:off x="0" y="82867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707904" y="6309320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MAM4</a:t>
            </a:r>
            <a:endParaRPr lang="fr-FR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 t="9373" r="5919"/>
          <a:stretch>
            <a:fillRect/>
          </a:stretch>
        </p:blipFill>
        <p:spPr bwMode="auto">
          <a:xfrm>
            <a:off x="2627784" y="2060848"/>
            <a:ext cx="6336704" cy="3481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571500" indent="-571500"/>
            <a:r>
              <a:rPr lang="en-US" sz="5400" dirty="0" smtClean="0"/>
              <a:t>Human Machine Interface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571500" indent="-571500"/>
            <a:r>
              <a:rPr lang="en-US" dirty="0" smtClean="0"/>
              <a:t>I. Sound processing</a:t>
            </a:r>
          </a:p>
          <a:p>
            <a:pPr marL="571500" indent="-571500"/>
            <a:r>
              <a:rPr lang="en-US" dirty="0" smtClean="0"/>
              <a:t>II. Comparison</a:t>
            </a:r>
          </a:p>
          <a:p>
            <a:pPr marL="571500" indent="-571500"/>
            <a:r>
              <a:rPr lang="en-US" dirty="0" smtClean="0"/>
              <a:t>III. Human Machine</a:t>
            </a:r>
          </a:p>
          <a:p>
            <a:pPr marL="571500" indent="-571500"/>
            <a:r>
              <a:rPr lang="en-US" dirty="0" smtClean="0"/>
              <a:t>Interface</a:t>
            </a:r>
          </a:p>
          <a:p>
            <a:pPr marL="937260" lvl="1" indent="-571500"/>
            <a:r>
              <a:rPr lang="en-US" dirty="0" smtClean="0"/>
              <a:t>a. Menu</a:t>
            </a:r>
          </a:p>
          <a:p>
            <a:pPr marL="937260" lvl="1" indent="-571500"/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b. How to play</a:t>
            </a:r>
          </a:p>
          <a:p>
            <a:pPr marL="571500" indent="-571500"/>
            <a:endParaRPr lang="en-US" dirty="0" smtClean="0"/>
          </a:p>
          <a:p>
            <a:endParaRPr lang="fr-FR" dirty="0"/>
          </a:p>
        </p:txBody>
      </p:sp>
      <p:sp>
        <p:nvSpPr>
          <p:cNvPr id="15" name="Content Placeholder 14"/>
          <p:cNvSpPr>
            <a:spLocks noGrp="1"/>
          </p:cNvSpPr>
          <p:nvPr>
            <p:ph sz="half" idx="2"/>
          </p:nvPr>
        </p:nvSpPr>
        <p:spPr>
          <a:xfrm>
            <a:off x="3265512" y="1920085"/>
            <a:ext cx="5410944" cy="4245219"/>
          </a:xfrm>
        </p:spPr>
        <p:txBody>
          <a:bodyPr/>
          <a:lstStyle/>
          <a:p>
            <a:pPr>
              <a:buNone/>
            </a:pPr>
            <a:r>
              <a:rPr lang="en-US" dirty="0" smtClean="0"/>
              <a:t>Way in: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/>
              <a:t>Way out: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02132-0EFC-4140-B7E5-E20918FBBD76}" type="slidenum">
              <a:rPr lang="fr-FR" smtClean="0"/>
              <a:pPr/>
              <a:t>26</a:t>
            </a:fld>
            <a:endParaRPr lang="fr-FR" dirty="0"/>
          </a:p>
        </p:txBody>
      </p:sp>
      <p:sp>
        <p:nvSpPr>
          <p:cNvPr id="6" name="TextBox 5"/>
          <p:cNvSpPr txBox="1"/>
          <p:nvPr/>
        </p:nvSpPr>
        <p:spPr>
          <a:xfrm>
            <a:off x="179512" y="5934670"/>
            <a:ext cx="27363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Guénon Marie</a:t>
            </a:r>
          </a:p>
          <a:p>
            <a:r>
              <a:rPr lang="fr-FR" dirty="0" smtClean="0"/>
              <a:t>Achard Jean-Paul</a:t>
            </a:r>
          </a:p>
          <a:p>
            <a:r>
              <a:rPr lang="fr-FR" dirty="0" smtClean="0"/>
              <a:t>Favreau Jean-Dominique</a:t>
            </a:r>
            <a:endParaRPr lang="fr-FR" dirty="0"/>
          </a:p>
        </p:txBody>
      </p:sp>
      <p:sp>
        <p:nvSpPr>
          <p:cNvPr id="30725" name="Rectangle 5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 dirty="0"/>
          </a:p>
        </p:txBody>
      </p:sp>
      <p:sp>
        <p:nvSpPr>
          <p:cNvPr id="30726" name="Rectangle 6"/>
          <p:cNvSpPr>
            <a:spLocks noChangeArrowheads="1"/>
          </p:cNvSpPr>
          <p:nvPr/>
        </p:nvSpPr>
        <p:spPr bwMode="auto">
          <a:xfrm>
            <a:off x="0" y="94297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710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 dirty="0"/>
          </a:p>
        </p:txBody>
      </p:sp>
      <p:sp>
        <p:nvSpPr>
          <p:cNvPr id="47109" name="Rectangle 5"/>
          <p:cNvSpPr>
            <a:spLocks noChangeArrowheads="1"/>
          </p:cNvSpPr>
          <p:nvPr/>
        </p:nvSpPr>
        <p:spPr bwMode="auto">
          <a:xfrm>
            <a:off x="0" y="7239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7111" name="Rectangle 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 dirty="0"/>
          </a:p>
        </p:txBody>
      </p:sp>
      <p:sp>
        <p:nvSpPr>
          <p:cNvPr id="47112" name="Rectangle 8"/>
          <p:cNvSpPr>
            <a:spLocks noChangeArrowheads="1"/>
          </p:cNvSpPr>
          <p:nvPr/>
        </p:nvSpPr>
        <p:spPr bwMode="auto">
          <a:xfrm>
            <a:off x="0" y="7239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813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 dirty="0"/>
          </a:p>
        </p:txBody>
      </p:sp>
      <p:sp>
        <p:nvSpPr>
          <p:cNvPr id="48131" name="Rectangle 3"/>
          <p:cNvSpPr>
            <a:spLocks noChangeArrowheads="1"/>
          </p:cNvSpPr>
          <p:nvPr/>
        </p:nvSpPr>
        <p:spPr bwMode="auto">
          <a:xfrm>
            <a:off x="0" y="82867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707904" y="6309320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MAM4</a:t>
            </a:r>
            <a:endParaRPr lang="fr-FR" dirty="0"/>
          </a:p>
        </p:txBody>
      </p:sp>
      <p:pic>
        <p:nvPicPr>
          <p:cNvPr id="3074" name="Picture 2" descr="G:\ihm\begi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508104" y="2132856"/>
            <a:ext cx="1080120" cy="1080120"/>
          </a:xfrm>
          <a:prstGeom prst="rect">
            <a:avLst/>
          </a:prstGeom>
          <a:noFill/>
        </p:spPr>
      </p:pic>
      <p:pic>
        <p:nvPicPr>
          <p:cNvPr id="3075" name="Picture 3" descr="G:\ihm\end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427984" y="3429000"/>
            <a:ext cx="864096" cy="86409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571500" indent="-571500"/>
            <a:r>
              <a:rPr lang="en-US" sz="5400" dirty="0" smtClean="0"/>
              <a:t>Human Machine Interface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571500" indent="-571500"/>
            <a:r>
              <a:rPr lang="en-US" dirty="0" smtClean="0"/>
              <a:t>I. Sound processing</a:t>
            </a:r>
          </a:p>
          <a:p>
            <a:pPr marL="571500" indent="-571500"/>
            <a:r>
              <a:rPr lang="en-US" dirty="0" smtClean="0"/>
              <a:t>II. Comparison</a:t>
            </a:r>
          </a:p>
          <a:p>
            <a:pPr marL="571500" indent="-571500"/>
            <a:r>
              <a:rPr lang="en-US" dirty="0" smtClean="0"/>
              <a:t>III. Human Machine</a:t>
            </a:r>
          </a:p>
          <a:p>
            <a:pPr marL="571500" indent="-571500"/>
            <a:r>
              <a:rPr lang="en-US" dirty="0" smtClean="0"/>
              <a:t>Interface</a:t>
            </a:r>
          </a:p>
          <a:p>
            <a:pPr marL="937260" lvl="1" indent="-571500"/>
            <a:r>
              <a:rPr lang="en-US" dirty="0" smtClean="0"/>
              <a:t>a. Menu</a:t>
            </a:r>
          </a:p>
          <a:p>
            <a:pPr marL="937260" lvl="1" indent="-571500"/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b. How to play</a:t>
            </a:r>
          </a:p>
          <a:p>
            <a:pPr marL="571500" indent="-571500"/>
            <a:endParaRPr lang="en-US" dirty="0" smtClean="0"/>
          </a:p>
          <a:p>
            <a:endParaRPr lang="fr-FR" dirty="0"/>
          </a:p>
        </p:txBody>
      </p:sp>
      <p:sp>
        <p:nvSpPr>
          <p:cNvPr id="15" name="Content Placeholder 14"/>
          <p:cNvSpPr>
            <a:spLocks noGrp="1"/>
          </p:cNvSpPr>
          <p:nvPr>
            <p:ph sz="half" idx="2"/>
          </p:nvPr>
        </p:nvSpPr>
        <p:spPr>
          <a:xfrm>
            <a:off x="3265512" y="1920085"/>
            <a:ext cx="5410944" cy="4245219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dirty="0" smtClean="0"/>
              <a:t>Moving: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/>
              <a:t>Waiting: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/>
              <a:t>Wall:</a:t>
            </a:r>
          </a:p>
          <a:p>
            <a:pPr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>
              <a:buNone/>
            </a:pPr>
            <a:r>
              <a:rPr lang="en-US" dirty="0" smtClean="0"/>
              <a:t>Fire: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02132-0EFC-4140-B7E5-E20918FBBD76}" type="slidenum">
              <a:rPr lang="fr-FR" smtClean="0"/>
              <a:pPr/>
              <a:t>27</a:t>
            </a:fld>
            <a:endParaRPr lang="fr-FR" dirty="0"/>
          </a:p>
        </p:txBody>
      </p:sp>
      <p:sp>
        <p:nvSpPr>
          <p:cNvPr id="6" name="TextBox 5"/>
          <p:cNvSpPr txBox="1"/>
          <p:nvPr/>
        </p:nvSpPr>
        <p:spPr>
          <a:xfrm>
            <a:off x="179512" y="5934670"/>
            <a:ext cx="27363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Guénon Marie</a:t>
            </a:r>
          </a:p>
          <a:p>
            <a:r>
              <a:rPr lang="fr-FR" dirty="0" smtClean="0"/>
              <a:t>Achard Jean-Paul</a:t>
            </a:r>
          </a:p>
          <a:p>
            <a:r>
              <a:rPr lang="fr-FR" dirty="0" smtClean="0"/>
              <a:t>Favreau Jean-Dominique</a:t>
            </a:r>
            <a:endParaRPr lang="fr-FR" dirty="0"/>
          </a:p>
        </p:txBody>
      </p:sp>
      <p:sp>
        <p:nvSpPr>
          <p:cNvPr id="30725" name="Rectangle 5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 dirty="0"/>
          </a:p>
        </p:txBody>
      </p:sp>
      <p:sp>
        <p:nvSpPr>
          <p:cNvPr id="30726" name="Rectangle 6"/>
          <p:cNvSpPr>
            <a:spLocks noChangeArrowheads="1"/>
          </p:cNvSpPr>
          <p:nvPr/>
        </p:nvSpPr>
        <p:spPr bwMode="auto">
          <a:xfrm>
            <a:off x="0" y="94297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710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 dirty="0"/>
          </a:p>
        </p:txBody>
      </p:sp>
      <p:sp>
        <p:nvSpPr>
          <p:cNvPr id="47109" name="Rectangle 5"/>
          <p:cNvSpPr>
            <a:spLocks noChangeArrowheads="1"/>
          </p:cNvSpPr>
          <p:nvPr/>
        </p:nvSpPr>
        <p:spPr bwMode="auto">
          <a:xfrm>
            <a:off x="0" y="7239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7111" name="Rectangle 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 dirty="0"/>
          </a:p>
        </p:txBody>
      </p:sp>
      <p:sp>
        <p:nvSpPr>
          <p:cNvPr id="47112" name="Rectangle 8"/>
          <p:cNvSpPr>
            <a:spLocks noChangeArrowheads="1"/>
          </p:cNvSpPr>
          <p:nvPr/>
        </p:nvSpPr>
        <p:spPr bwMode="auto">
          <a:xfrm>
            <a:off x="0" y="7239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813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 dirty="0"/>
          </a:p>
        </p:txBody>
      </p:sp>
      <p:sp>
        <p:nvSpPr>
          <p:cNvPr id="48131" name="Rectangle 3"/>
          <p:cNvSpPr>
            <a:spLocks noChangeArrowheads="1"/>
          </p:cNvSpPr>
          <p:nvPr/>
        </p:nvSpPr>
        <p:spPr bwMode="auto">
          <a:xfrm>
            <a:off x="0" y="82867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707904" y="6309320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MAM4</a:t>
            </a:r>
            <a:endParaRPr lang="fr-FR" dirty="0"/>
          </a:p>
        </p:txBody>
      </p:sp>
      <p:pic>
        <p:nvPicPr>
          <p:cNvPr id="4098" name="Picture 2" descr="G:\ihm\Capture2.PNG"/>
          <p:cNvPicPr>
            <a:picLocks noChangeAspect="1" noChangeArrowheads="1"/>
          </p:cNvPicPr>
          <p:nvPr/>
        </p:nvPicPr>
        <p:blipFill>
          <a:blip r:embed="rId3" cstate="print"/>
          <a:srcRect l="36079" t="40055" r="46144" b="27463"/>
          <a:stretch>
            <a:fillRect/>
          </a:stretch>
        </p:blipFill>
        <p:spPr bwMode="auto">
          <a:xfrm>
            <a:off x="5220072" y="2852936"/>
            <a:ext cx="864096" cy="936104"/>
          </a:xfrm>
          <a:prstGeom prst="rect">
            <a:avLst/>
          </a:prstGeom>
          <a:noFill/>
        </p:spPr>
      </p:pic>
      <p:pic>
        <p:nvPicPr>
          <p:cNvPr id="4099" name="Picture 3" descr="G:\ihm\Capture.PNG"/>
          <p:cNvPicPr>
            <a:picLocks noChangeAspect="1" noChangeArrowheads="1"/>
          </p:cNvPicPr>
          <p:nvPr/>
        </p:nvPicPr>
        <p:blipFill>
          <a:blip r:embed="rId4" cstate="print"/>
          <a:srcRect l="40077" t="34301" r="43952" b="33820"/>
          <a:stretch>
            <a:fillRect/>
          </a:stretch>
        </p:blipFill>
        <p:spPr bwMode="auto">
          <a:xfrm>
            <a:off x="4644008" y="3861048"/>
            <a:ext cx="864096" cy="1008112"/>
          </a:xfrm>
          <a:prstGeom prst="rect">
            <a:avLst/>
          </a:prstGeom>
          <a:noFill/>
        </p:spPr>
      </p:pic>
      <p:pic>
        <p:nvPicPr>
          <p:cNvPr id="20" name="Picture 2" descr="G:\Capture du 2013-01-18 11_44_55.png"/>
          <p:cNvPicPr>
            <a:picLocks noChangeAspect="1" noChangeArrowheads="1"/>
          </p:cNvPicPr>
          <p:nvPr/>
        </p:nvPicPr>
        <p:blipFill>
          <a:blip r:embed="rId5" cstate="print"/>
          <a:srcRect l="39058" t="55174" r="58025" b="39170"/>
          <a:stretch>
            <a:fillRect/>
          </a:stretch>
        </p:blipFill>
        <p:spPr bwMode="auto">
          <a:xfrm>
            <a:off x="5220072" y="1844824"/>
            <a:ext cx="792088" cy="864096"/>
          </a:xfrm>
          <a:prstGeom prst="rect">
            <a:avLst/>
          </a:prstGeom>
          <a:noFill/>
        </p:spPr>
      </p:pic>
      <p:pic>
        <p:nvPicPr>
          <p:cNvPr id="5122" name="Picture 2" descr="https://github.com/jeando/projetS7/blob/master/annexes/ihm/arbre.png?raw=true"/>
          <p:cNvPicPr>
            <a:picLocks noChangeAspect="1" noChangeArrowheads="1"/>
          </p:cNvPicPr>
          <p:nvPr/>
        </p:nvPicPr>
        <p:blipFill>
          <a:blip r:embed="rId6" cstate="print"/>
          <a:srcRect l="24163" t="68572" r="70929" b="25738"/>
          <a:stretch>
            <a:fillRect/>
          </a:stretch>
        </p:blipFill>
        <p:spPr bwMode="auto">
          <a:xfrm>
            <a:off x="4499992" y="5013176"/>
            <a:ext cx="1656184" cy="108012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571500" indent="-571500"/>
            <a:r>
              <a:rPr lang="en-US" sz="5400" dirty="0" smtClean="0"/>
              <a:t>Human Machine Interface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571500" indent="-571500"/>
            <a:r>
              <a:rPr lang="en-US" dirty="0" smtClean="0"/>
              <a:t>I. Sound processing</a:t>
            </a:r>
          </a:p>
          <a:p>
            <a:pPr marL="571500" indent="-571500"/>
            <a:r>
              <a:rPr lang="en-US" dirty="0" smtClean="0"/>
              <a:t>II. Comparison</a:t>
            </a:r>
          </a:p>
          <a:p>
            <a:pPr marL="571500" indent="-571500"/>
            <a:r>
              <a:rPr lang="en-US" dirty="0" smtClean="0"/>
              <a:t>III. Human Machine</a:t>
            </a:r>
          </a:p>
          <a:p>
            <a:pPr marL="571500" indent="-571500"/>
            <a:r>
              <a:rPr lang="en-US" dirty="0" smtClean="0"/>
              <a:t>Interface</a:t>
            </a:r>
          </a:p>
          <a:p>
            <a:pPr marL="937260" lvl="1" indent="-571500"/>
            <a:r>
              <a:rPr lang="en-US" dirty="0" smtClean="0"/>
              <a:t>a. Menu</a:t>
            </a:r>
          </a:p>
          <a:p>
            <a:pPr marL="937260" lvl="1" indent="-571500"/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b. How to play</a:t>
            </a:r>
          </a:p>
          <a:p>
            <a:pPr marL="571500" indent="-571500"/>
            <a:endParaRPr lang="en-US" dirty="0" smtClean="0"/>
          </a:p>
          <a:p>
            <a:endParaRPr lang="fr-FR" dirty="0"/>
          </a:p>
        </p:txBody>
      </p:sp>
      <p:sp>
        <p:nvSpPr>
          <p:cNvPr id="15" name="Content Placeholder 1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02132-0EFC-4140-B7E5-E20918FBBD76}" type="slidenum">
              <a:rPr lang="fr-FR" smtClean="0"/>
              <a:pPr/>
              <a:t>28</a:t>
            </a:fld>
            <a:endParaRPr lang="fr-FR" dirty="0"/>
          </a:p>
        </p:txBody>
      </p:sp>
      <p:sp>
        <p:nvSpPr>
          <p:cNvPr id="6" name="TextBox 5"/>
          <p:cNvSpPr txBox="1"/>
          <p:nvPr/>
        </p:nvSpPr>
        <p:spPr>
          <a:xfrm>
            <a:off x="179512" y="5934670"/>
            <a:ext cx="27363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Guénon Marie</a:t>
            </a:r>
          </a:p>
          <a:p>
            <a:r>
              <a:rPr lang="fr-FR" dirty="0" smtClean="0"/>
              <a:t>Achard Jean-Paul</a:t>
            </a:r>
          </a:p>
          <a:p>
            <a:r>
              <a:rPr lang="fr-FR" dirty="0" smtClean="0"/>
              <a:t>Favreau Jean-Dominique</a:t>
            </a:r>
            <a:endParaRPr lang="fr-FR" dirty="0"/>
          </a:p>
        </p:txBody>
      </p:sp>
      <p:sp>
        <p:nvSpPr>
          <p:cNvPr id="30725" name="Rectangle 5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 dirty="0"/>
          </a:p>
        </p:txBody>
      </p:sp>
      <p:sp>
        <p:nvSpPr>
          <p:cNvPr id="30726" name="Rectangle 6"/>
          <p:cNvSpPr>
            <a:spLocks noChangeArrowheads="1"/>
          </p:cNvSpPr>
          <p:nvPr/>
        </p:nvSpPr>
        <p:spPr bwMode="auto">
          <a:xfrm>
            <a:off x="0" y="94297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710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 dirty="0"/>
          </a:p>
        </p:txBody>
      </p:sp>
      <p:sp>
        <p:nvSpPr>
          <p:cNvPr id="47109" name="Rectangle 5"/>
          <p:cNvSpPr>
            <a:spLocks noChangeArrowheads="1"/>
          </p:cNvSpPr>
          <p:nvPr/>
        </p:nvSpPr>
        <p:spPr bwMode="auto">
          <a:xfrm>
            <a:off x="0" y="7239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7111" name="Rectangle 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 dirty="0"/>
          </a:p>
        </p:txBody>
      </p:sp>
      <p:sp>
        <p:nvSpPr>
          <p:cNvPr id="47112" name="Rectangle 8"/>
          <p:cNvSpPr>
            <a:spLocks noChangeArrowheads="1"/>
          </p:cNvSpPr>
          <p:nvPr/>
        </p:nvSpPr>
        <p:spPr bwMode="auto">
          <a:xfrm>
            <a:off x="0" y="7239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813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 dirty="0"/>
          </a:p>
        </p:txBody>
      </p:sp>
      <p:sp>
        <p:nvSpPr>
          <p:cNvPr id="48131" name="Rectangle 3"/>
          <p:cNvSpPr>
            <a:spLocks noChangeArrowheads="1"/>
          </p:cNvSpPr>
          <p:nvPr/>
        </p:nvSpPr>
        <p:spPr bwMode="auto">
          <a:xfrm>
            <a:off x="0" y="82867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707904" y="6309320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MAM4</a:t>
            </a:r>
            <a:endParaRPr lang="fr-FR" dirty="0"/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27784" y="1700808"/>
            <a:ext cx="6735376" cy="38413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Conclusion</a:t>
            </a:r>
            <a:endParaRPr lang="fr-FR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935480"/>
            <a:ext cx="8229600" cy="4013800"/>
          </a:xfrm>
        </p:spPr>
        <p:txBody>
          <a:bodyPr/>
          <a:lstStyle/>
          <a:p>
            <a:endParaRPr lang="en-US" dirty="0" smtClean="0"/>
          </a:p>
          <a:p>
            <a:r>
              <a:rPr lang="en-US" dirty="0" smtClean="0"/>
              <a:t>Interesting project</a:t>
            </a:r>
          </a:p>
          <a:p>
            <a:endParaRPr lang="en-US" dirty="0" smtClean="0"/>
          </a:p>
          <a:p>
            <a:r>
              <a:rPr lang="en-US" dirty="0" smtClean="0"/>
              <a:t>Apply </a:t>
            </a:r>
            <a:r>
              <a:rPr lang="en-US" smtClean="0"/>
              <a:t>our courses(NSP, </a:t>
            </a:r>
            <a:r>
              <a:rPr lang="en-US" dirty="0" err="1" smtClean="0"/>
              <a:t>Infographie</a:t>
            </a:r>
            <a:r>
              <a:rPr lang="en-US" dirty="0" smtClean="0"/>
              <a:t>, C++)</a:t>
            </a:r>
          </a:p>
          <a:p>
            <a:endParaRPr lang="en-US" dirty="0" smtClean="0"/>
          </a:p>
          <a:p>
            <a:r>
              <a:rPr lang="en-US" dirty="0" smtClean="0"/>
              <a:t>Deepen our knowledge</a:t>
            </a:r>
          </a:p>
          <a:p>
            <a:endParaRPr lang="en-US" dirty="0" smtClean="0"/>
          </a:p>
          <a:p>
            <a:r>
              <a:rPr lang="en-US" dirty="0" smtClean="0"/>
              <a:t>Others upgrades?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02132-0EFC-4140-B7E5-E20918FBBD76}" type="slidenum">
              <a:rPr lang="fr-FR" smtClean="0"/>
              <a:pPr/>
              <a:t>29</a:t>
            </a:fld>
            <a:endParaRPr lang="fr-FR" dirty="0"/>
          </a:p>
        </p:txBody>
      </p:sp>
      <p:sp>
        <p:nvSpPr>
          <p:cNvPr id="6" name="TextBox 5"/>
          <p:cNvSpPr txBox="1"/>
          <p:nvPr/>
        </p:nvSpPr>
        <p:spPr>
          <a:xfrm>
            <a:off x="179512" y="5934670"/>
            <a:ext cx="27363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Guénon Marie</a:t>
            </a:r>
          </a:p>
          <a:p>
            <a:r>
              <a:rPr lang="fr-FR" dirty="0" smtClean="0"/>
              <a:t>Achard Jean-Paul</a:t>
            </a:r>
          </a:p>
          <a:p>
            <a:r>
              <a:rPr lang="fr-FR" dirty="0" smtClean="0"/>
              <a:t>Favreau Jean-Dominique</a:t>
            </a:r>
            <a:endParaRPr lang="fr-FR" dirty="0"/>
          </a:p>
        </p:txBody>
      </p:sp>
      <p:pic>
        <p:nvPicPr>
          <p:cNvPr id="16386" name="Picture 2" descr="http://alumni.polytech.unice.fr/wp-content/uploads/2009/12/logoPolytechNice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24128" y="6191249"/>
            <a:ext cx="2114550" cy="666751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3707904" y="6309320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MAM4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Introduction</a:t>
            </a:r>
            <a:endParaRPr lang="fr-FR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935480"/>
            <a:ext cx="8229600" cy="4013800"/>
          </a:xfrm>
        </p:spPr>
        <p:txBody>
          <a:bodyPr>
            <a:normAutofit/>
          </a:bodyPr>
          <a:lstStyle/>
          <a:p>
            <a:r>
              <a:rPr lang="en-US" dirty="0" smtClean="0"/>
              <a:t>Game by voice control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02132-0EFC-4140-B7E5-E20918FBBD76}" type="slidenum">
              <a:rPr lang="fr-FR" smtClean="0"/>
              <a:pPr/>
              <a:t>3</a:t>
            </a:fld>
            <a:endParaRPr lang="fr-FR" dirty="0"/>
          </a:p>
        </p:txBody>
      </p:sp>
      <p:sp>
        <p:nvSpPr>
          <p:cNvPr id="6" name="TextBox 5"/>
          <p:cNvSpPr txBox="1"/>
          <p:nvPr/>
        </p:nvSpPr>
        <p:spPr>
          <a:xfrm>
            <a:off x="179512" y="5934670"/>
            <a:ext cx="26642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Guénon Marie</a:t>
            </a:r>
          </a:p>
          <a:p>
            <a:r>
              <a:rPr lang="fr-FR" dirty="0" smtClean="0"/>
              <a:t>Achard Jean-Paul</a:t>
            </a:r>
          </a:p>
          <a:p>
            <a:r>
              <a:rPr lang="fr-FR" dirty="0" smtClean="0"/>
              <a:t>Favreau Jean-Dominique</a:t>
            </a:r>
            <a:endParaRPr lang="fr-FR" dirty="0"/>
          </a:p>
        </p:txBody>
      </p:sp>
      <p:pic>
        <p:nvPicPr>
          <p:cNvPr id="16386" name="Picture 2" descr="http://alumni.polytech.unice.fr/wp-content/uploads/2009/12/logoPolytechNice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24128" y="6191249"/>
            <a:ext cx="2114550" cy="666751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3707904" y="6309320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MAM4</a:t>
            </a:r>
            <a:endParaRPr lang="fr-FR" dirty="0"/>
          </a:p>
        </p:txBody>
      </p:sp>
      <p:pic>
        <p:nvPicPr>
          <p:cNvPr id="8" name="Image 7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831632" y="2492896"/>
            <a:ext cx="3312368" cy="2664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1" descr="G:\Capture du 2013-01-18 11_44_55.png"/>
          <p:cNvPicPr/>
          <p:nvPr/>
        </p:nvPicPr>
        <p:blipFill>
          <a:blip r:embed="rId5" cstate="print"/>
          <a:srcRect l="4326" t="13601" r="5113"/>
          <a:stretch>
            <a:fillRect/>
          </a:stretch>
        </p:blipFill>
        <p:spPr bwMode="auto">
          <a:xfrm>
            <a:off x="179512" y="2492896"/>
            <a:ext cx="5597979" cy="276537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References</a:t>
            </a:r>
            <a:endParaRPr lang="fr-FR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935480"/>
            <a:ext cx="8229600" cy="4013800"/>
          </a:xfrm>
        </p:spPr>
        <p:txBody>
          <a:bodyPr/>
          <a:lstStyle/>
          <a:p>
            <a:r>
              <a:rPr lang="fr-FR" dirty="0" smtClean="0"/>
              <a:t>J. Leroux </a:t>
            </a:r>
            <a:r>
              <a:rPr lang="fr-FR" sz="1800" dirty="0" smtClean="0"/>
              <a:t>« </a:t>
            </a:r>
            <a:r>
              <a:rPr lang="fr-FR" sz="1800" dirty="0" err="1" smtClean="0"/>
              <a:t>Dynamic</a:t>
            </a:r>
            <a:r>
              <a:rPr lang="fr-FR" sz="1800" dirty="0" smtClean="0"/>
              <a:t> time </a:t>
            </a:r>
            <a:r>
              <a:rPr lang="fr-FR" sz="1800" dirty="0" err="1" smtClean="0"/>
              <a:t>warping</a:t>
            </a:r>
            <a:r>
              <a:rPr lang="fr-FR" sz="1800" dirty="0" smtClean="0"/>
              <a:t> », « HMI », TNS</a:t>
            </a:r>
            <a:endParaRPr lang="fr-FR" dirty="0" smtClean="0"/>
          </a:p>
          <a:p>
            <a:r>
              <a:rPr lang="fr-FR" dirty="0" err="1" smtClean="0"/>
              <a:t>Wikipedia</a:t>
            </a:r>
            <a:endParaRPr lang="fr-FR" dirty="0" smtClean="0"/>
          </a:p>
          <a:p>
            <a:r>
              <a:rPr lang="fr-FR" dirty="0" smtClean="0"/>
              <a:t>J. Mariani </a:t>
            </a:r>
            <a:r>
              <a:rPr lang="fr-FR" sz="1800" dirty="0" smtClean="0"/>
              <a:t>« </a:t>
            </a:r>
            <a:r>
              <a:rPr lang="en-US" sz="1800" dirty="0" smtClean="0"/>
              <a:t> Advances and trends in automatic speech recognition  </a:t>
            </a:r>
            <a:r>
              <a:rPr lang="fr-FR" sz="1800" dirty="0" smtClean="0"/>
              <a:t> », </a:t>
            </a:r>
            <a:r>
              <a:rPr lang="en-US" sz="1800" dirty="0" smtClean="0"/>
              <a:t>p245-252, </a:t>
            </a:r>
            <a:r>
              <a:rPr lang="fr-FR" sz="1800" dirty="0" smtClean="0"/>
              <a:t>1990</a:t>
            </a:r>
          </a:p>
          <a:p>
            <a:r>
              <a:rPr lang="fr-FR" b="1" u="sng" dirty="0" smtClean="0"/>
              <a:t>Source code </a:t>
            </a:r>
            <a:r>
              <a:rPr lang="fr-FR" dirty="0" smtClean="0"/>
              <a:t>: </a:t>
            </a:r>
            <a:r>
              <a:rPr lang="fr-FR" sz="1800" dirty="0" smtClean="0"/>
              <a:t>https://github.com/jeando/projetS7</a:t>
            </a:r>
          </a:p>
          <a:p>
            <a:r>
              <a:rPr lang="fr-FR" dirty="0" smtClean="0"/>
              <a:t>…</a:t>
            </a:r>
            <a:endParaRPr lang="fr-FR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02132-0EFC-4140-B7E5-E20918FBBD76}" type="slidenum">
              <a:rPr lang="fr-FR" smtClean="0"/>
              <a:pPr/>
              <a:t>30</a:t>
            </a:fld>
            <a:endParaRPr lang="fr-FR"/>
          </a:p>
        </p:txBody>
      </p:sp>
      <p:sp>
        <p:nvSpPr>
          <p:cNvPr id="6" name="TextBox 5"/>
          <p:cNvSpPr txBox="1"/>
          <p:nvPr/>
        </p:nvSpPr>
        <p:spPr>
          <a:xfrm>
            <a:off x="179512" y="5934670"/>
            <a:ext cx="27363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Guénon Marie</a:t>
            </a:r>
          </a:p>
          <a:p>
            <a:r>
              <a:rPr lang="fr-FR" dirty="0" smtClean="0"/>
              <a:t>Achard Jean-Paul</a:t>
            </a:r>
          </a:p>
          <a:p>
            <a:r>
              <a:rPr lang="fr-FR" dirty="0" smtClean="0"/>
              <a:t>Favreau Jean-Dominique</a:t>
            </a:r>
            <a:endParaRPr lang="fr-FR" dirty="0"/>
          </a:p>
        </p:txBody>
      </p:sp>
      <p:pic>
        <p:nvPicPr>
          <p:cNvPr id="16386" name="Picture 2" descr="http://alumni.polytech.unice.fr/wp-content/uploads/2009/12/logoPolytechNice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24128" y="6191249"/>
            <a:ext cx="2114550" cy="666751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3707904" y="6309320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MAM4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Let’s practice 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02132-0EFC-4140-B7E5-E20918FBBD76}" type="slidenum">
              <a:rPr lang="fr-FR" smtClean="0"/>
              <a:pPr/>
              <a:t>31</a:t>
            </a:fld>
            <a:endParaRPr lang="fr-FR"/>
          </a:p>
        </p:txBody>
      </p:sp>
      <p:pic>
        <p:nvPicPr>
          <p:cNvPr id="1029" name="Picture 5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3284984"/>
            <a:ext cx="8483326" cy="12497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Do you have any question?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02132-0EFC-4140-B7E5-E20918FBBD76}" type="slidenum">
              <a:rPr lang="fr-FR" smtClean="0"/>
              <a:pPr/>
              <a:t>32</a:t>
            </a:fld>
            <a:endParaRPr lang="fr-FR"/>
          </a:p>
        </p:txBody>
      </p:sp>
      <p:pic>
        <p:nvPicPr>
          <p:cNvPr id="5" name="Picture 2" descr="http://jaiunproblemeavecmonpc.files.wordpress.com/2012/06/pc-question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23728" y="1916832"/>
            <a:ext cx="4941168" cy="4941168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179512" y="5934670"/>
            <a:ext cx="27363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Guénon Marie</a:t>
            </a:r>
          </a:p>
          <a:p>
            <a:r>
              <a:rPr lang="fr-FR" dirty="0" smtClean="0"/>
              <a:t>Achard Jean-Paul</a:t>
            </a:r>
          </a:p>
          <a:p>
            <a:r>
              <a:rPr lang="fr-FR" dirty="0" smtClean="0"/>
              <a:t>Favreau Jean-Dominique</a:t>
            </a:r>
            <a:endParaRPr lang="fr-FR" dirty="0"/>
          </a:p>
        </p:txBody>
      </p:sp>
      <p:pic>
        <p:nvPicPr>
          <p:cNvPr id="8" name="Picture 2" descr="http://alumni.polytech.unice.fr/wp-content/uploads/2009/12/logoPolytechNice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24128" y="6191249"/>
            <a:ext cx="2114550" cy="666751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3707904" y="6309320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MAM4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Content</a:t>
            </a:r>
            <a:endParaRPr lang="fr-FR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935480"/>
            <a:ext cx="8229600" cy="4013800"/>
          </a:xfrm>
        </p:spPr>
        <p:txBody>
          <a:bodyPr>
            <a:normAutofit fontScale="92500" lnSpcReduction="20000"/>
          </a:bodyPr>
          <a:lstStyle/>
          <a:p>
            <a:pPr marL="571500" indent="-571500">
              <a:buFont typeface="+mj-lt"/>
              <a:buAutoNum type="romanUcPeriod"/>
            </a:pPr>
            <a:r>
              <a:rPr lang="en-US" dirty="0" smtClean="0"/>
              <a:t>Sound processing</a:t>
            </a:r>
          </a:p>
          <a:p>
            <a:pPr marL="937260" lvl="1" indent="-571500">
              <a:buFont typeface="+mj-lt"/>
              <a:buAutoNum type="alphaLcPeriod"/>
            </a:pPr>
            <a:r>
              <a:rPr lang="en-US" dirty="0" smtClean="0"/>
              <a:t>From signal to spectrogram</a:t>
            </a:r>
          </a:p>
          <a:p>
            <a:pPr marL="937260" lvl="1" indent="-571500">
              <a:buFont typeface="+mj-lt"/>
              <a:buAutoNum type="alphaLcPeriod"/>
            </a:pPr>
            <a:r>
              <a:rPr lang="en-US" dirty="0" smtClean="0"/>
              <a:t>Mel’s scale and filter bank</a:t>
            </a:r>
          </a:p>
          <a:p>
            <a:pPr marL="571500" indent="-571500">
              <a:buFont typeface="+mj-lt"/>
              <a:buAutoNum type="romanUcPeriod"/>
            </a:pPr>
            <a:r>
              <a:rPr lang="en-US" dirty="0" smtClean="0"/>
              <a:t>Comparison</a:t>
            </a:r>
          </a:p>
          <a:p>
            <a:pPr marL="937260" lvl="1" indent="-571500">
              <a:buFont typeface="+mj-lt"/>
              <a:buAutoNum type="alphaLcPeriod"/>
            </a:pPr>
            <a:r>
              <a:rPr lang="en-US" dirty="0" smtClean="0"/>
              <a:t>Existing methods</a:t>
            </a:r>
          </a:p>
          <a:p>
            <a:pPr marL="937260" lvl="1" indent="-571500">
              <a:buFont typeface="+mj-lt"/>
              <a:buAutoNum type="alphaLcPeriod"/>
            </a:pPr>
            <a:r>
              <a:rPr lang="en-US" dirty="0" smtClean="0"/>
              <a:t>Dynamic Time Warping</a:t>
            </a:r>
          </a:p>
          <a:p>
            <a:pPr marL="937260" lvl="1" indent="-571500">
              <a:buFont typeface="+mj-lt"/>
              <a:buAutoNum type="alphaLcPeriod"/>
            </a:pPr>
            <a:r>
              <a:rPr lang="en-US" dirty="0" smtClean="0"/>
              <a:t>Method improvement</a:t>
            </a:r>
          </a:p>
          <a:p>
            <a:pPr marL="937260" lvl="1" indent="-571500">
              <a:buFont typeface="+mj-lt"/>
              <a:buAutoNum type="alphaLcPeriod"/>
            </a:pPr>
            <a:r>
              <a:rPr lang="en-US" dirty="0" smtClean="0"/>
              <a:t>Results</a:t>
            </a:r>
          </a:p>
          <a:p>
            <a:pPr marL="571500" indent="-571500">
              <a:buFont typeface="+mj-lt"/>
              <a:buAutoNum type="romanUcPeriod"/>
            </a:pPr>
            <a:r>
              <a:rPr lang="en-US" dirty="0" smtClean="0"/>
              <a:t>Human Machine Interface</a:t>
            </a:r>
          </a:p>
          <a:p>
            <a:pPr marL="937260" lvl="1" indent="-571500">
              <a:buFont typeface="+mj-lt"/>
              <a:buAutoNum type="alphaLcPeriod"/>
            </a:pPr>
            <a:r>
              <a:rPr lang="en-US" dirty="0" smtClean="0"/>
              <a:t>Menu</a:t>
            </a:r>
          </a:p>
          <a:p>
            <a:pPr marL="937260" lvl="1" indent="-571500">
              <a:buFont typeface="+mj-lt"/>
              <a:buAutoNum type="alphaLcPeriod"/>
            </a:pPr>
            <a:r>
              <a:rPr lang="en-US" dirty="0" smtClean="0"/>
              <a:t>How to play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02132-0EFC-4140-B7E5-E20918FBBD76}" type="slidenum">
              <a:rPr lang="fr-FR" smtClean="0"/>
              <a:pPr/>
              <a:t>4</a:t>
            </a:fld>
            <a:endParaRPr lang="fr-FR" dirty="0"/>
          </a:p>
        </p:txBody>
      </p:sp>
      <p:sp>
        <p:nvSpPr>
          <p:cNvPr id="6" name="TextBox 5"/>
          <p:cNvSpPr txBox="1"/>
          <p:nvPr/>
        </p:nvSpPr>
        <p:spPr>
          <a:xfrm>
            <a:off x="179512" y="5934670"/>
            <a:ext cx="27363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Guénon Marie</a:t>
            </a:r>
          </a:p>
          <a:p>
            <a:r>
              <a:rPr lang="fr-FR" dirty="0" smtClean="0"/>
              <a:t>Achard Jean-Paul</a:t>
            </a:r>
          </a:p>
          <a:p>
            <a:r>
              <a:rPr lang="fr-FR" dirty="0" smtClean="0"/>
              <a:t>Favreau Jean-Dominique</a:t>
            </a:r>
            <a:endParaRPr lang="fr-FR" dirty="0"/>
          </a:p>
        </p:txBody>
      </p:sp>
      <p:pic>
        <p:nvPicPr>
          <p:cNvPr id="16386" name="Picture 2" descr="http://alumni.polytech.unice.fr/wp-content/uploads/2009/12/logoPolytechNice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24128" y="6191249"/>
            <a:ext cx="2114550" cy="666751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3707904" y="6309320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MAM4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Sound processing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571500" indent="-571500"/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I. Sound processing</a:t>
            </a:r>
          </a:p>
          <a:p>
            <a:pPr marL="937260" lvl="1" indent="-571500"/>
            <a:r>
              <a:rPr lang="en-US" sz="1200" dirty="0" smtClean="0"/>
              <a:t>a. From signal to spectrogram</a:t>
            </a:r>
          </a:p>
          <a:p>
            <a:pPr marL="937260" lvl="1" indent="-571500"/>
            <a:r>
              <a:rPr lang="en-US" sz="1200" dirty="0" smtClean="0"/>
              <a:t>b. Mel’s scale and filter bank</a:t>
            </a:r>
          </a:p>
          <a:p>
            <a:pPr marL="571500" indent="-571500"/>
            <a:r>
              <a:rPr lang="en-US" dirty="0" smtClean="0"/>
              <a:t>II. Comparison</a:t>
            </a:r>
          </a:p>
          <a:p>
            <a:pPr marL="571500" indent="-571500"/>
            <a:r>
              <a:rPr lang="en-US" dirty="0" smtClean="0"/>
              <a:t>III. Human Machine</a:t>
            </a:r>
          </a:p>
          <a:p>
            <a:pPr marL="571500" indent="-571500"/>
            <a:r>
              <a:rPr lang="en-US" dirty="0" smtClean="0"/>
              <a:t>Interface</a:t>
            </a:r>
          </a:p>
          <a:p>
            <a:endParaRPr lang="fr-FR" dirty="0"/>
          </a:p>
        </p:txBody>
      </p:sp>
      <p:sp>
        <p:nvSpPr>
          <p:cNvPr id="15" name="Content Placeholder 1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Sound recording</a:t>
            </a:r>
          </a:p>
          <a:p>
            <a:endParaRPr lang="en-US" dirty="0" smtClean="0"/>
          </a:p>
          <a:p>
            <a:r>
              <a:rPr lang="en-US" dirty="0" smtClean="0"/>
              <a:t>Time split</a:t>
            </a:r>
          </a:p>
          <a:p>
            <a:endParaRPr lang="en-US" dirty="0" smtClean="0"/>
          </a:p>
          <a:p>
            <a:r>
              <a:rPr lang="en-US" dirty="0" smtClean="0"/>
              <a:t>Treatment of each slice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02132-0EFC-4140-B7E5-E20918FBBD76}" type="slidenum">
              <a:rPr lang="fr-FR" smtClean="0"/>
              <a:pPr/>
              <a:t>5</a:t>
            </a:fld>
            <a:endParaRPr lang="fr-FR" dirty="0"/>
          </a:p>
        </p:txBody>
      </p:sp>
      <p:sp>
        <p:nvSpPr>
          <p:cNvPr id="6" name="TextBox 5"/>
          <p:cNvSpPr txBox="1"/>
          <p:nvPr/>
        </p:nvSpPr>
        <p:spPr>
          <a:xfrm>
            <a:off x="179512" y="5934670"/>
            <a:ext cx="27363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Guénon Marie</a:t>
            </a:r>
          </a:p>
          <a:p>
            <a:r>
              <a:rPr lang="fr-FR" dirty="0" smtClean="0"/>
              <a:t>Achard Jean-Paul</a:t>
            </a:r>
          </a:p>
          <a:p>
            <a:r>
              <a:rPr lang="fr-FR" dirty="0" smtClean="0"/>
              <a:t>Favreau Jean-Dominique</a:t>
            </a:r>
            <a:endParaRPr lang="fr-FR" dirty="0"/>
          </a:p>
        </p:txBody>
      </p:sp>
      <p:sp>
        <p:nvSpPr>
          <p:cNvPr id="7" name="TextBox 6"/>
          <p:cNvSpPr txBox="1"/>
          <p:nvPr/>
        </p:nvSpPr>
        <p:spPr>
          <a:xfrm>
            <a:off x="3707904" y="6309320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MAM4</a:t>
            </a:r>
            <a:endParaRPr lang="fr-FR" dirty="0"/>
          </a:p>
        </p:txBody>
      </p:sp>
      <p:pic>
        <p:nvPicPr>
          <p:cNvPr id="9" name="Image 8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68144" y="2852936"/>
            <a:ext cx="3275856" cy="1584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From signal to spectrogram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02132-0EFC-4140-B7E5-E20918FBBD76}" type="slidenum">
              <a:rPr lang="fr-FR" smtClean="0"/>
              <a:pPr/>
              <a:t>6</a:t>
            </a:fld>
            <a:endParaRPr lang="fr-FR" dirty="0"/>
          </a:p>
        </p:txBody>
      </p:sp>
      <p:sp>
        <p:nvSpPr>
          <p:cNvPr id="30725" name="Rectangle 5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 dirty="0"/>
          </a:p>
        </p:txBody>
      </p:sp>
      <p:sp>
        <p:nvSpPr>
          <p:cNvPr id="30726" name="Rectangle 6"/>
          <p:cNvSpPr>
            <a:spLocks noChangeArrowheads="1"/>
          </p:cNvSpPr>
          <p:nvPr/>
        </p:nvSpPr>
        <p:spPr bwMode="auto">
          <a:xfrm>
            <a:off x="0" y="94297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710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 dirty="0"/>
          </a:p>
        </p:txBody>
      </p:sp>
      <p:sp>
        <p:nvSpPr>
          <p:cNvPr id="47109" name="Rectangle 5"/>
          <p:cNvSpPr>
            <a:spLocks noChangeArrowheads="1"/>
          </p:cNvSpPr>
          <p:nvPr/>
        </p:nvSpPr>
        <p:spPr bwMode="auto">
          <a:xfrm>
            <a:off x="0" y="7239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7111" name="Rectangle 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 dirty="0"/>
          </a:p>
        </p:txBody>
      </p:sp>
      <p:sp>
        <p:nvSpPr>
          <p:cNvPr id="47112" name="Rectangle 8"/>
          <p:cNvSpPr>
            <a:spLocks noChangeArrowheads="1"/>
          </p:cNvSpPr>
          <p:nvPr/>
        </p:nvSpPr>
        <p:spPr bwMode="auto">
          <a:xfrm>
            <a:off x="0" y="7239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540568" y="5301208"/>
            <a:ext cx="4733925" cy="2295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07904" y="5710237"/>
            <a:ext cx="4733925" cy="2295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0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403648" y="1124744"/>
            <a:ext cx="5976664" cy="59154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2" name="Connecteur droit avec flèche 21"/>
          <p:cNvCxnSpPr/>
          <p:nvPr/>
        </p:nvCxnSpPr>
        <p:spPr>
          <a:xfrm>
            <a:off x="4499992" y="1772816"/>
            <a:ext cx="0" cy="57606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avec flèche 23"/>
          <p:cNvCxnSpPr/>
          <p:nvPr/>
        </p:nvCxnSpPr>
        <p:spPr>
          <a:xfrm>
            <a:off x="4499992" y="3212976"/>
            <a:ext cx="0" cy="43204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/>
          <p:cNvCxnSpPr/>
          <p:nvPr/>
        </p:nvCxnSpPr>
        <p:spPr>
          <a:xfrm>
            <a:off x="4499992" y="4797152"/>
            <a:ext cx="0" cy="50405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avec flèche 27"/>
          <p:cNvCxnSpPr/>
          <p:nvPr/>
        </p:nvCxnSpPr>
        <p:spPr>
          <a:xfrm>
            <a:off x="3203848" y="1844824"/>
            <a:ext cx="0" cy="345638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avec flèche 29"/>
          <p:cNvCxnSpPr/>
          <p:nvPr/>
        </p:nvCxnSpPr>
        <p:spPr>
          <a:xfrm>
            <a:off x="5724128" y="1844824"/>
            <a:ext cx="0" cy="338437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ZoneTexte 30"/>
          <p:cNvSpPr txBox="1"/>
          <p:nvPr/>
        </p:nvSpPr>
        <p:spPr>
          <a:xfrm>
            <a:off x="4499992" y="1844824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FT</a:t>
            </a:r>
            <a:endParaRPr lang="fr-FR" dirty="0"/>
          </a:p>
        </p:txBody>
      </p:sp>
      <p:sp>
        <p:nvSpPr>
          <p:cNvPr id="32" name="ZoneTexte 31"/>
          <p:cNvSpPr txBox="1"/>
          <p:nvPr/>
        </p:nvSpPr>
        <p:spPr>
          <a:xfrm>
            <a:off x="3995936" y="3212976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/>
              <a:t>processing</a:t>
            </a:r>
            <a:endParaRPr lang="fr-FR" dirty="0"/>
          </a:p>
        </p:txBody>
      </p:sp>
      <p:sp>
        <p:nvSpPr>
          <p:cNvPr id="34" name="Content Placeholder 13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2602632" cy="4101203"/>
          </a:xfrm>
        </p:spPr>
        <p:txBody>
          <a:bodyPr/>
          <a:lstStyle/>
          <a:p>
            <a:pPr marL="571500" indent="-571500"/>
            <a:r>
              <a:rPr lang="en-US" dirty="0" smtClean="0"/>
              <a:t>I. Sound processing</a:t>
            </a:r>
            <a:endParaRPr lang="en-US" sz="1200" dirty="0" smtClean="0"/>
          </a:p>
          <a:p>
            <a:pPr marL="937260" lvl="1" indent="-571500"/>
            <a:r>
              <a:rPr lang="en-US" sz="1200" dirty="0" smtClean="0">
                <a:solidFill>
                  <a:schemeClr val="bg2">
                    <a:lumMod val="50000"/>
                  </a:schemeClr>
                </a:solidFill>
              </a:rPr>
              <a:t>a. From signal to spectrogram</a:t>
            </a:r>
          </a:p>
          <a:p>
            <a:pPr marL="937260" lvl="1" indent="-571500"/>
            <a:r>
              <a:rPr lang="en-US" sz="1200" dirty="0" smtClean="0"/>
              <a:t>b. Mel’s scale and filter bank</a:t>
            </a:r>
          </a:p>
          <a:p>
            <a:pPr marL="571500" indent="-571500"/>
            <a:r>
              <a:rPr lang="en-US" dirty="0" smtClean="0"/>
              <a:t>II. Comparison</a:t>
            </a:r>
          </a:p>
          <a:p>
            <a:pPr marL="571500" indent="-571500"/>
            <a:r>
              <a:rPr lang="en-US" dirty="0" smtClean="0"/>
              <a:t>III. Human Machine</a:t>
            </a:r>
          </a:p>
          <a:p>
            <a:pPr marL="571500" indent="-571500"/>
            <a:r>
              <a:rPr lang="en-US" dirty="0" smtClean="0"/>
              <a:t>Interface</a:t>
            </a:r>
          </a:p>
          <a:p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Spectrogram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571500" indent="-571500"/>
            <a:r>
              <a:rPr lang="en-US" dirty="0" smtClean="0"/>
              <a:t>I. Sound processing</a:t>
            </a:r>
          </a:p>
          <a:p>
            <a:pPr marL="937260" lvl="1" indent="-571500"/>
            <a:r>
              <a:rPr lang="en-US" sz="1200" dirty="0" smtClean="0">
                <a:solidFill>
                  <a:schemeClr val="bg2">
                    <a:lumMod val="50000"/>
                  </a:schemeClr>
                </a:solidFill>
              </a:rPr>
              <a:t>a. From signal to spectrogram</a:t>
            </a:r>
          </a:p>
          <a:p>
            <a:pPr marL="937260" lvl="1" indent="-571500"/>
            <a:r>
              <a:rPr lang="en-US" sz="1200" dirty="0" smtClean="0"/>
              <a:t>b. Mel’s scale and filter bank</a:t>
            </a:r>
          </a:p>
          <a:p>
            <a:pPr marL="571500" indent="-571500"/>
            <a:r>
              <a:rPr lang="en-US" dirty="0" smtClean="0"/>
              <a:t>II. Comparison</a:t>
            </a:r>
          </a:p>
          <a:p>
            <a:pPr marL="571500" indent="-571500"/>
            <a:r>
              <a:rPr lang="en-US" dirty="0" smtClean="0"/>
              <a:t>III. Human Machine</a:t>
            </a:r>
          </a:p>
          <a:p>
            <a:pPr marL="571500" indent="-571500"/>
            <a:r>
              <a:rPr lang="en-US" dirty="0" smtClean="0"/>
              <a:t>Interface</a:t>
            </a:r>
          </a:p>
          <a:p>
            <a:endParaRPr lang="fr-FR" dirty="0"/>
          </a:p>
        </p:txBody>
      </p:sp>
      <p:sp>
        <p:nvSpPr>
          <p:cNvPr id="15" name="Content Placeholder 1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2D view spectrogram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02132-0EFC-4140-B7E5-E20918FBBD76}" type="slidenum">
              <a:rPr lang="fr-FR" smtClean="0"/>
              <a:pPr/>
              <a:t>7</a:t>
            </a:fld>
            <a:endParaRPr lang="fr-FR" dirty="0"/>
          </a:p>
        </p:txBody>
      </p:sp>
      <p:sp>
        <p:nvSpPr>
          <p:cNvPr id="6" name="TextBox 5"/>
          <p:cNvSpPr txBox="1"/>
          <p:nvPr/>
        </p:nvSpPr>
        <p:spPr>
          <a:xfrm>
            <a:off x="179512" y="5934670"/>
            <a:ext cx="27363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Guénon Marie</a:t>
            </a:r>
          </a:p>
          <a:p>
            <a:r>
              <a:rPr lang="fr-FR" dirty="0" smtClean="0"/>
              <a:t>Achard Jean-Paul</a:t>
            </a:r>
          </a:p>
          <a:p>
            <a:r>
              <a:rPr lang="fr-FR" dirty="0" smtClean="0"/>
              <a:t>Favreau Jean-Dominique</a:t>
            </a:r>
            <a:endParaRPr lang="fr-FR" dirty="0"/>
          </a:p>
        </p:txBody>
      </p:sp>
      <p:sp>
        <p:nvSpPr>
          <p:cNvPr id="30725" name="Rectangle 5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 dirty="0"/>
          </a:p>
        </p:txBody>
      </p:sp>
      <p:sp>
        <p:nvSpPr>
          <p:cNvPr id="30726" name="Rectangle 6"/>
          <p:cNvSpPr>
            <a:spLocks noChangeArrowheads="1"/>
          </p:cNvSpPr>
          <p:nvPr/>
        </p:nvSpPr>
        <p:spPr bwMode="auto">
          <a:xfrm>
            <a:off x="0" y="94297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710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 dirty="0"/>
          </a:p>
        </p:txBody>
      </p:sp>
      <p:sp>
        <p:nvSpPr>
          <p:cNvPr id="47109" name="Rectangle 5"/>
          <p:cNvSpPr>
            <a:spLocks noChangeArrowheads="1"/>
          </p:cNvSpPr>
          <p:nvPr/>
        </p:nvSpPr>
        <p:spPr bwMode="auto">
          <a:xfrm>
            <a:off x="0" y="7239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7111" name="Rectangle 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 dirty="0"/>
          </a:p>
        </p:txBody>
      </p:sp>
      <p:sp>
        <p:nvSpPr>
          <p:cNvPr id="47112" name="Rectangle 8"/>
          <p:cNvSpPr>
            <a:spLocks noChangeArrowheads="1"/>
          </p:cNvSpPr>
          <p:nvPr/>
        </p:nvSpPr>
        <p:spPr bwMode="auto">
          <a:xfrm>
            <a:off x="0" y="7239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707904" y="6309320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MAM4</a:t>
            </a:r>
            <a:endParaRPr lang="fr-FR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51920" y="2780928"/>
            <a:ext cx="3398778" cy="8640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ZoneTexte 16"/>
          <p:cNvSpPr txBox="1"/>
          <p:nvPr/>
        </p:nvSpPr>
        <p:spPr>
          <a:xfrm>
            <a:off x="4932040" y="3717032"/>
            <a:ext cx="2592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«  gauche »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smtClean="0"/>
              <a:t>Mel’s scale and filter bank</a:t>
            </a:r>
            <a:endParaRPr lang="en-US" dirty="0" smtClean="0"/>
          </a:p>
        </p:txBody>
      </p:sp>
      <p:sp>
        <p:nvSpPr>
          <p:cNvPr id="14" name="Content Placeholder 1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571500" indent="-571500"/>
            <a:r>
              <a:rPr lang="en-US" dirty="0" smtClean="0"/>
              <a:t>I. Sound processing</a:t>
            </a:r>
          </a:p>
          <a:p>
            <a:pPr marL="937260" lvl="1" indent="-571500"/>
            <a:r>
              <a:rPr lang="en-US" sz="1200" dirty="0" smtClean="0"/>
              <a:t>a. From signal to spectrogram</a:t>
            </a:r>
          </a:p>
          <a:p>
            <a:pPr marL="937260" lvl="1" indent="-571500"/>
            <a:r>
              <a:rPr lang="en-US" sz="1200" dirty="0" smtClean="0">
                <a:solidFill>
                  <a:schemeClr val="bg2">
                    <a:lumMod val="50000"/>
                  </a:schemeClr>
                </a:solidFill>
              </a:rPr>
              <a:t>b. Mel’s scale and filter bank</a:t>
            </a:r>
          </a:p>
          <a:p>
            <a:pPr marL="571500" indent="-571500"/>
            <a:r>
              <a:rPr lang="en-US" dirty="0" smtClean="0"/>
              <a:t>II. Comparison</a:t>
            </a:r>
          </a:p>
          <a:p>
            <a:pPr marL="571500" indent="-571500"/>
            <a:r>
              <a:rPr lang="en-US" dirty="0" smtClean="0"/>
              <a:t>III. Human Machine</a:t>
            </a:r>
          </a:p>
          <a:p>
            <a:pPr marL="571500" indent="-571500"/>
            <a:r>
              <a:rPr lang="en-US" dirty="0" smtClean="0"/>
              <a:t>Interface</a:t>
            </a:r>
          </a:p>
          <a:p>
            <a:endParaRPr lang="fr-FR" dirty="0"/>
          </a:p>
        </p:txBody>
      </p:sp>
      <p:sp>
        <p:nvSpPr>
          <p:cNvPr id="15" name="Content Placeholder 1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Mel’s scale:</a:t>
            </a:r>
          </a:p>
          <a:p>
            <a:pPr lvl="1"/>
            <a:r>
              <a:rPr lang="en-US" dirty="0" smtClean="0"/>
              <a:t>Reduce the importance of high frequencies</a:t>
            </a:r>
          </a:p>
          <a:p>
            <a:pPr lvl="1"/>
            <a:r>
              <a:rPr lang="en-US" dirty="0" smtClean="0"/>
              <a:t>From  Hz to Mel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02132-0EFC-4140-B7E5-E20918FBBD76}" type="slidenum">
              <a:rPr lang="fr-FR" smtClean="0"/>
              <a:pPr/>
              <a:t>8</a:t>
            </a:fld>
            <a:endParaRPr lang="fr-FR" dirty="0"/>
          </a:p>
        </p:txBody>
      </p:sp>
      <p:sp>
        <p:nvSpPr>
          <p:cNvPr id="6" name="TextBox 5"/>
          <p:cNvSpPr txBox="1"/>
          <p:nvPr/>
        </p:nvSpPr>
        <p:spPr>
          <a:xfrm>
            <a:off x="179512" y="5934670"/>
            <a:ext cx="27363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Guénon Marie</a:t>
            </a:r>
          </a:p>
          <a:p>
            <a:r>
              <a:rPr lang="fr-FR" dirty="0" smtClean="0"/>
              <a:t>Achard Jean-Paul</a:t>
            </a:r>
          </a:p>
          <a:p>
            <a:r>
              <a:rPr lang="fr-FR" dirty="0" smtClean="0"/>
              <a:t>Favreau Jean-Dominique</a:t>
            </a:r>
            <a:endParaRPr lang="fr-FR" dirty="0"/>
          </a:p>
        </p:txBody>
      </p:sp>
      <p:sp>
        <p:nvSpPr>
          <p:cNvPr id="30725" name="Rectangle 5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 dirty="0"/>
          </a:p>
        </p:txBody>
      </p:sp>
      <p:sp>
        <p:nvSpPr>
          <p:cNvPr id="30726" name="Rectangle 6"/>
          <p:cNvSpPr>
            <a:spLocks noChangeArrowheads="1"/>
          </p:cNvSpPr>
          <p:nvPr/>
        </p:nvSpPr>
        <p:spPr bwMode="auto">
          <a:xfrm>
            <a:off x="0" y="94297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710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 dirty="0"/>
          </a:p>
        </p:txBody>
      </p:sp>
      <p:sp>
        <p:nvSpPr>
          <p:cNvPr id="47109" name="Rectangle 5"/>
          <p:cNvSpPr>
            <a:spLocks noChangeArrowheads="1"/>
          </p:cNvSpPr>
          <p:nvPr/>
        </p:nvSpPr>
        <p:spPr bwMode="auto">
          <a:xfrm>
            <a:off x="0" y="7239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7111" name="Rectangle 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 dirty="0"/>
          </a:p>
        </p:txBody>
      </p:sp>
      <p:sp>
        <p:nvSpPr>
          <p:cNvPr id="47112" name="Rectangle 8"/>
          <p:cNvSpPr>
            <a:spLocks noChangeArrowheads="1"/>
          </p:cNvSpPr>
          <p:nvPr/>
        </p:nvSpPr>
        <p:spPr bwMode="auto">
          <a:xfrm>
            <a:off x="0" y="7239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813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 dirty="0"/>
          </a:p>
        </p:txBody>
      </p:sp>
      <p:pic>
        <p:nvPicPr>
          <p:cNvPr id="48129" name="Picture 1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372200" y="4581128"/>
            <a:ext cx="2304256" cy="502045"/>
          </a:xfrm>
          <a:prstGeom prst="rect">
            <a:avLst/>
          </a:prstGeom>
          <a:noFill/>
        </p:spPr>
      </p:pic>
      <p:sp>
        <p:nvSpPr>
          <p:cNvPr id="48131" name="Rectangle 3"/>
          <p:cNvSpPr>
            <a:spLocks noChangeArrowheads="1"/>
          </p:cNvSpPr>
          <p:nvPr/>
        </p:nvSpPr>
        <p:spPr bwMode="auto">
          <a:xfrm>
            <a:off x="0" y="82867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19" name="Chart 18"/>
          <p:cNvGraphicFramePr/>
          <p:nvPr/>
        </p:nvGraphicFramePr>
        <p:xfrm>
          <a:off x="2195736" y="3645024"/>
          <a:ext cx="4032448" cy="25274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3707904" y="6309320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MAM4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smtClean="0"/>
              <a:t>Mel’s scale and filter bank</a:t>
            </a:r>
            <a:endParaRPr lang="en-US" dirty="0" smtClean="0"/>
          </a:p>
        </p:txBody>
      </p:sp>
      <p:sp>
        <p:nvSpPr>
          <p:cNvPr id="14" name="Content Placeholder 1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571500" indent="-571500"/>
            <a:r>
              <a:rPr lang="en-US" dirty="0" smtClean="0"/>
              <a:t>I. Sound processing</a:t>
            </a:r>
          </a:p>
          <a:p>
            <a:pPr marL="937260" lvl="1" indent="-571500"/>
            <a:r>
              <a:rPr lang="en-US" sz="1200" dirty="0" smtClean="0"/>
              <a:t>a. From signal to spectrogram</a:t>
            </a:r>
          </a:p>
          <a:p>
            <a:pPr marL="937260" lvl="1" indent="-571500"/>
            <a:r>
              <a:rPr lang="en-US" sz="1200" dirty="0" smtClean="0">
                <a:solidFill>
                  <a:schemeClr val="bg2">
                    <a:lumMod val="50000"/>
                  </a:schemeClr>
                </a:solidFill>
              </a:rPr>
              <a:t>b. Mel’s scale and filter bank</a:t>
            </a:r>
          </a:p>
          <a:p>
            <a:pPr marL="571500" indent="-571500"/>
            <a:r>
              <a:rPr lang="en-US" dirty="0" smtClean="0"/>
              <a:t>II. Comparison</a:t>
            </a:r>
          </a:p>
          <a:p>
            <a:pPr marL="571500" indent="-571500"/>
            <a:r>
              <a:rPr lang="en-US" dirty="0" smtClean="0"/>
              <a:t>III. Human Machine</a:t>
            </a:r>
          </a:p>
          <a:p>
            <a:pPr marL="571500" indent="-571500"/>
            <a:r>
              <a:rPr lang="en-US" dirty="0" smtClean="0"/>
              <a:t>Interface</a:t>
            </a:r>
          </a:p>
          <a:p>
            <a:endParaRPr lang="fr-FR" dirty="0"/>
          </a:p>
        </p:txBody>
      </p:sp>
      <p:sp>
        <p:nvSpPr>
          <p:cNvPr id="15" name="Content Placeholder 1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Filter bank:</a:t>
            </a:r>
          </a:p>
          <a:p>
            <a:pPr lvl="1"/>
            <a:r>
              <a:rPr lang="en-US" dirty="0" smtClean="0"/>
              <a:t>Reduce the number of frequencies considered</a:t>
            </a:r>
          </a:p>
          <a:p>
            <a:pPr lvl="1"/>
            <a:r>
              <a:rPr lang="en-US" dirty="0" smtClean="0"/>
              <a:t>Uniform on the Mel’s scale, non uniformly on the frequency scale</a:t>
            </a:r>
            <a:br>
              <a:rPr lang="en-US" dirty="0" smtClean="0"/>
            </a:b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02132-0EFC-4140-B7E5-E20918FBBD76}" type="slidenum">
              <a:rPr lang="fr-FR" smtClean="0"/>
              <a:pPr/>
              <a:t>9</a:t>
            </a:fld>
            <a:endParaRPr lang="fr-FR"/>
          </a:p>
        </p:txBody>
      </p:sp>
      <p:sp>
        <p:nvSpPr>
          <p:cNvPr id="6" name="TextBox 5"/>
          <p:cNvSpPr txBox="1"/>
          <p:nvPr/>
        </p:nvSpPr>
        <p:spPr>
          <a:xfrm>
            <a:off x="179512" y="5934670"/>
            <a:ext cx="27363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Guénon Marie</a:t>
            </a:r>
          </a:p>
          <a:p>
            <a:r>
              <a:rPr lang="fr-FR" dirty="0" smtClean="0"/>
              <a:t>Achard Jean-Paul</a:t>
            </a:r>
          </a:p>
          <a:p>
            <a:r>
              <a:rPr lang="fr-FR" dirty="0" smtClean="0"/>
              <a:t>Favreau Jean-Dominique</a:t>
            </a:r>
            <a:endParaRPr lang="fr-FR" dirty="0"/>
          </a:p>
        </p:txBody>
      </p:sp>
      <p:sp>
        <p:nvSpPr>
          <p:cNvPr id="30725" name="Rectangle 5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sp>
        <p:nvSpPr>
          <p:cNvPr id="30726" name="Rectangle 6"/>
          <p:cNvSpPr>
            <a:spLocks noChangeArrowheads="1"/>
          </p:cNvSpPr>
          <p:nvPr/>
        </p:nvSpPr>
        <p:spPr bwMode="auto">
          <a:xfrm>
            <a:off x="0" y="94297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710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sp>
        <p:nvSpPr>
          <p:cNvPr id="47109" name="Rectangle 5"/>
          <p:cNvSpPr>
            <a:spLocks noChangeArrowheads="1"/>
          </p:cNvSpPr>
          <p:nvPr/>
        </p:nvSpPr>
        <p:spPr bwMode="auto">
          <a:xfrm>
            <a:off x="0" y="7239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7111" name="Rectangle 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sp>
        <p:nvSpPr>
          <p:cNvPr id="47112" name="Rectangle 8"/>
          <p:cNvSpPr>
            <a:spLocks noChangeArrowheads="1"/>
          </p:cNvSpPr>
          <p:nvPr/>
        </p:nvSpPr>
        <p:spPr bwMode="auto">
          <a:xfrm>
            <a:off x="0" y="7239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813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sp>
        <p:nvSpPr>
          <p:cNvPr id="48131" name="Rectangle 3"/>
          <p:cNvSpPr>
            <a:spLocks noChangeArrowheads="1"/>
          </p:cNvSpPr>
          <p:nvPr/>
        </p:nvSpPr>
        <p:spPr bwMode="auto">
          <a:xfrm>
            <a:off x="0" y="82867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16" name="Picture 15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95736" y="4005064"/>
            <a:ext cx="5688632" cy="1966166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707904" y="6309320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MAM4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low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1294</TotalTime>
  <Words>1407</Words>
  <Application>Microsoft Office PowerPoint</Application>
  <PresentationFormat>On-screen Show (4:3)</PresentationFormat>
  <Paragraphs>531</Paragraphs>
  <Slides>32</Slides>
  <Notes>29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3" baseType="lpstr">
      <vt:lpstr>Flow</vt:lpstr>
      <vt:lpstr>Word recognition</vt:lpstr>
      <vt:lpstr>Introduction</vt:lpstr>
      <vt:lpstr>Introduction</vt:lpstr>
      <vt:lpstr>Content</vt:lpstr>
      <vt:lpstr>Sound processing</vt:lpstr>
      <vt:lpstr>From signal to spectrogram</vt:lpstr>
      <vt:lpstr>Spectrogram</vt:lpstr>
      <vt:lpstr>Mel’s scale and filter bank</vt:lpstr>
      <vt:lpstr>Mel’s scale and filter bank</vt:lpstr>
      <vt:lpstr>Mel’s scale and filter bank</vt:lpstr>
      <vt:lpstr>Comparison</vt:lpstr>
      <vt:lpstr>Existing methods</vt:lpstr>
      <vt:lpstr>Existing methods</vt:lpstr>
      <vt:lpstr>Dynamic Time Warping</vt:lpstr>
      <vt:lpstr>Dynamic Time Warping</vt:lpstr>
      <vt:lpstr>Dynamic Time Warping</vt:lpstr>
      <vt:lpstr>Method improvement</vt:lpstr>
      <vt:lpstr>Results</vt:lpstr>
      <vt:lpstr>Results</vt:lpstr>
      <vt:lpstr>Human Machine Interface</vt:lpstr>
      <vt:lpstr>Menu</vt:lpstr>
      <vt:lpstr>Menu</vt:lpstr>
      <vt:lpstr>Menu</vt:lpstr>
      <vt:lpstr>Menu</vt:lpstr>
      <vt:lpstr>Human Machine Interface</vt:lpstr>
      <vt:lpstr>Human Machine Interface</vt:lpstr>
      <vt:lpstr>Human Machine Interface</vt:lpstr>
      <vt:lpstr>Human Machine Interface</vt:lpstr>
      <vt:lpstr>Conclusion</vt:lpstr>
      <vt:lpstr>References</vt:lpstr>
      <vt:lpstr>Let’s practice !</vt:lpstr>
      <vt:lpstr>Do you have any question?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Word recognition</dc:title>
  <dc:creator>Guenon</dc:creator>
  <cp:lastModifiedBy>Guenon</cp:lastModifiedBy>
  <cp:revision>127</cp:revision>
  <dcterms:created xsi:type="dcterms:W3CDTF">2013-01-10T07:59:10Z</dcterms:created>
  <dcterms:modified xsi:type="dcterms:W3CDTF">2013-01-25T08:58:34Z</dcterms:modified>
</cp:coreProperties>
</file>